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9144000" cy="6858000" type="screen4x3"/>
  <p:notesSz cx="6858000" cy="9144000"/>
  <p:defaultTextStyle>
    <a:lvl1pPr defTabSz="457200">
      <a:defRPr>
        <a:latin typeface="+mj-lt"/>
        <a:ea typeface="+mj-ea"/>
        <a:cs typeface="+mj-cs"/>
        <a:sym typeface="Helvetica"/>
      </a:defRPr>
    </a:lvl1pPr>
    <a:lvl2pPr defTabSz="457200">
      <a:defRPr>
        <a:latin typeface="+mj-lt"/>
        <a:ea typeface="+mj-ea"/>
        <a:cs typeface="+mj-cs"/>
        <a:sym typeface="Helvetica"/>
      </a:defRPr>
    </a:lvl2pPr>
    <a:lvl3pPr defTabSz="457200">
      <a:defRPr>
        <a:latin typeface="+mj-lt"/>
        <a:ea typeface="+mj-ea"/>
        <a:cs typeface="+mj-cs"/>
        <a:sym typeface="Helvetica"/>
      </a:defRPr>
    </a:lvl3pPr>
    <a:lvl4pPr defTabSz="457200">
      <a:defRPr>
        <a:latin typeface="+mj-lt"/>
        <a:ea typeface="+mj-ea"/>
        <a:cs typeface="+mj-cs"/>
        <a:sym typeface="Helvetica"/>
      </a:defRPr>
    </a:lvl4pPr>
    <a:lvl5pPr defTabSz="457200">
      <a:defRPr>
        <a:latin typeface="+mj-lt"/>
        <a:ea typeface="+mj-ea"/>
        <a:cs typeface="+mj-cs"/>
        <a:sym typeface="Helvetica"/>
      </a:defRPr>
    </a:lvl5pPr>
    <a:lvl6pPr defTabSz="457200">
      <a:defRPr>
        <a:latin typeface="+mj-lt"/>
        <a:ea typeface="+mj-ea"/>
        <a:cs typeface="+mj-cs"/>
        <a:sym typeface="Helvetica"/>
      </a:defRPr>
    </a:lvl6pPr>
    <a:lvl7pPr defTabSz="457200">
      <a:defRPr>
        <a:latin typeface="+mj-lt"/>
        <a:ea typeface="+mj-ea"/>
        <a:cs typeface="+mj-cs"/>
        <a:sym typeface="Helvetica"/>
      </a:defRPr>
    </a:lvl7pPr>
    <a:lvl8pPr defTabSz="457200">
      <a:defRPr>
        <a:latin typeface="+mj-lt"/>
        <a:ea typeface="+mj-ea"/>
        <a:cs typeface="+mj-cs"/>
        <a:sym typeface="Helvetica"/>
      </a:defRPr>
    </a:lvl8pPr>
    <a:lvl9pPr defTabSz="457200">
      <a:defRPr>
        <a:latin typeface="+mj-lt"/>
        <a:ea typeface="+mj-ea"/>
        <a:cs typeface="+mj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-192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5" name="Shape 10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47306599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6583364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-4.jp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380312" y="65089"/>
            <a:ext cx="1717652" cy="1006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image2.jp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-1"/>
            <a:ext cx="1526458" cy="1196753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457199" y="92075"/>
            <a:ext cx="8229601" cy="1508125"/>
          </a:xfrm>
          <a:prstGeom prst="rect">
            <a:avLst/>
          </a:prstGeom>
        </p:spPr>
        <p:txBody>
          <a:bodyPr lIns="50800" tIns="50800" rIns="50800" bIns="50800"/>
          <a:lstStyle>
            <a:lvl1pPr defTabSz="914400">
              <a:defRPr sz="4200">
                <a:uFill>
                  <a:solidFill/>
                </a:u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sz="1800">
                <a:uFillTx/>
              </a:defRPr>
            </a:pPr>
            <a:r>
              <a:rPr sz="4200">
                <a:uFill>
                  <a:solidFill/>
                </a:uFill>
              </a:rPr>
              <a:t>Title Text</a:t>
            </a:r>
          </a:p>
        </p:txBody>
      </p:sp>
      <p:grpSp>
        <p:nvGrpSpPr>
          <p:cNvPr id="52" name="Group 52"/>
          <p:cNvGrpSpPr/>
          <p:nvPr/>
        </p:nvGrpSpPr>
        <p:grpSpPr>
          <a:xfrm>
            <a:off x="-36513" y="6520258"/>
            <a:ext cx="9180514" cy="365126"/>
            <a:chOff x="0" y="109537"/>
            <a:chExt cx="9180512" cy="365125"/>
          </a:xfrm>
        </p:grpSpPr>
        <p:sp>
          <p:nvSpPr>
            <p:cNvPr id="50" name="Shape 50"/>
            <p:cNvSpPr/>
            <p:nvPr/>
          </p:nvSpPr>
          <p:spPr>
            <a:xfrm>
              <a:off x="0" y="109537"/>
              <a:ext cx="9180513" cy="365126"/>
            </a:xfrm>
            <a:prstGeom prst="rect">
              <a:avLst/>
            </a:prstGeom>
            <a:solidFill>
              <a:srgbClr val="FF33CC"/>
            </a:solidFill>
            <a:ln w="317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defTabSz="914400">
                <a:defRPr sz="1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/>
            </a:p>
          </p:txBody>
        </p:sp>
        <p:sp>
          <p:nvSpPr>
            <p:cNvPr id="51" name="Shape 51"/>
            <p:cNvSpPr/>
            <p:nvPr/>
          </p:nvSpPr>
          <p:spPr>
            <a:xfrm>
              <a:off x="0" y="133350"/>
              <a:ext cx="9180513" cy="31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1300480">
                <a:defRPr sz="1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1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www.createdevelopment.co.uk		info@createdevelopment.co.uk	             @Create_Dev - #realPE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0" y="6516688"/>
            <a:ext cx="3276600" cy="381001"/>
          </a:xfrm>
          <a:prstGeom prst="rect">
            <a:avLst/>
          </a:prstGeom>
          <a:solidFill>
            <a:srgbClr val="EC00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914400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lvl="0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www.createdevelopment.co.uk</a:t>
            </a:r>
          </a:p>
        </p:txBody>
      </p:sp>
      <p:sp>
        <p:nvSpPr>
          <p:cNvPr id="56" name="Shape 56"/>
          <p:cNvSpPr/>
          <p:nvPr/>
        </p:nvSpPr>
        <p:spPr>
          <a:xfrm>
            <a:off x="2987675" y="6516688"/>
            <a:ext cx="3419475" cy="381001"/>
          </a:xfrm>
          <a:prstGeom prst="rect">
            <a:avLst/>
          </a:prstGeom>
          <a:solidFill>
            <a:srgbClr val="EC00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914400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lvl="0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info@createdevelopment.co.uk</a:t>
            </a:r>
          </a:p>
        </p:txBody>
      </p:sp>
      <p:sp>
        <p:nvSpPr>
          <p:cNvPr id="57" name="Shape 57"/>
          <p:cNvSpPr/>
          <p:nvPr/>
        </p:nvSpPr>
        <p:spPr>
          <a:xfrm>
            <a:off x="6084887" y="6516688"/>
            <a:ext cx="3167063" cy="381001"/>
          </a:xfrm>
          <a:prstGeom prst="rect">
            <a:avLst/>
          </a:prstGeom>
          <a:solidFill>
            <a:srgbClr val="EC00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lvl="0" defTabSz="914400"/>
            <a:r>
              <a: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0208 863 0304  @creatortim</a:t>
            </a:r>
          </a:p>
        </p:txBody>
      </p:sp>
      <p:pic>
        <p:nvPicPr>
          <p:cNvPr id="58" name="image-4.jp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516688" y="65088"/>
            <a:ext cx="2581276" cy="1512888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xfrm>
            <a:off x="457200" y="92075"/>
            <a:ext cx="8229600" cy="1508125"/>
          </a:xfrm>
          <a:prstGeom prst="rect">
            <a:avLst/>
          </a:prstGeom>
        </p:spPr>
        <p:txBody>
          <a:bodyPr lIns="50800" tIns="50800" rIns="50800" bIns="50800"/>
          <a:lstStyle>
            <a:lvl1pPr defTabSz="914400">
              <a:defRPr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0" y="6516688"/>
            <a:ext cx="3276600" cy="381001"/>
          </a:xfrm>
          <a:prstGeom prst="rect">
            <a:avLst/>
          </a:prstGeom>
          <a:solidFill>
            <a:srgbClr val="EC00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914400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lvl="0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www.createdevelopment.co.uk</a:t>
            </a:r>
          </a:p>
        </p:txBody>
      </p:sp>
      <p:sp>
        <p:nvSpPr>
          <p:cNvPr id="62" name="Shape 62"/>
          <p:cNvSpPr/>
          <p:nvPr/>
        </p:nvSpPr>
        <p:spPr>
          <a:xfrm>
            <a:off x="2987675" y="6516688"/>
            <a:ext cx="3419475" cy="381001"/>
          </a:xfrm>
          <a:prstGeom prst="rect">
            <a:avLst/>
          </a:prstGeom>
          <a:solidFill>
            <a:srgbClr val="EC00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914400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lvl="0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info@createdevelopment.co.uk</a:t>
            </a:r>
          </a:p>
        </p:txBody>
      </p:sp>
      <p:sp>
        <p:nvSpPr>
          <p:cNvPr id="63" name="Shape 63"/>
          <p:cNvSpPr/>
          <p:nvPr/>
        </p:nvSpPr>
        <p:spPr>
          <a:xfrm>
            <a:off x="6084887" y="6516688"/>
            <a:ext cx="3167063" cy="381001"/>
          </a:xfrm>
          <a:prstGeom prst="rect">
            <a:avLst/>
          </a:prstGeom>
          <a:solidFill>
            <a:srgbClr val="EC00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lvl="0" defTabSz="914400"/>
            <a:r>
              <a: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0208 863 0304  @creatortim</a:t>
            </a:r>
          </a:p>
        </p:txBody>
      </p:sp>
      <p:pic>
        <p:nvPicPr>
          <p:cNvPr id="64" name="image-4.jp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516688" y="65088"/>
            <a:ext cx="2581276" cy="15128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image-4.jp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380312" y="65089"/>
            <a:ext cx="1717652" cy="1006716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image2.jp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1526458" cy="1196752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xfrm>
            <a:off x="457200" y="92075"/>
            <a:ext cx="8229600" cy="1508125"/>
          </a:xfrm>
          <a:prstGeom prst="rect">
            <a:avLst/>
          </a:prstGeom>
        </p:spPr>
        <p:txBody>
          <a:bodyPr lIns="50800" tIns="50800" rIns="50800" bIns="50800"/>
          <a:lstStyle>
            <a:lvl1pPr defTabSz="914400">
              <a:defRPr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Title Text</a:t>
            </a:r>
          </a:p>
        </p:txBody>
      </p:sp>
      <p:grpSp>
        <p:nvGrpSpPr>
          <p:cNvPr id="71" name="Group 71"/>
          <p:cNvGrpSpPr/>
          <p:nvPr/>
        </p:nvGrpSpPr>
        <p:grpSpPr>
          <a:xfrm>
            <a:off x="-36513" y="6410721"/>
            <a:ext cx="9180513" cy="584201"/>
            <a:chOff x="0" y="0"/>
            <a:chExt cx="9180512" cy="584200"/>
          </a:xfrm>
        </p:grpSpPr>
        <p:sp>
          <p:nvSpPr>
            <p:cNvPr id="69" name="Shape 69"/>
            <p:cNvSpPr/>
            <p:nvPr/>
          </p:nvSpPr>
          <p:spPr>
            <a:xfrm>
              <a:off x="0" y="109537"/>
              <a:ext cx="9180513" cy="365126"/>
            </a:xfrm>
            <a:prstGeom prst="rect">
              <a:avLst/>
            </a:prstGeom>
            <a:solidFill>
              <a:srgbClr val="FF33C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defTabSz="914400">
                <a:defRPr sz="16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/>
            </a:p>
          </p:txBody>
        </p:sp>
        <p:sp>
          <p:nvSpPr>
            <p:cNvPr id="70" name="Shape 70"/>
            <p:cNvSpPr/>
            <p:nvPr/>
          </p:nvSpPr>
          <p:spPr>
            <a:xfrm>
              <a:off x="0" y="-1"/>
              <a:ext cx="9180513" cy="584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914400">
                <a:defRPr sz="16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16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www.createdevelopment.co.uk		info@createdevelopment.co.uk	             @Create_Dev - #realPE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image-4.jp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380312" y="65089"/>
            <a:ext cx="1717652" cy="1006716"/>
          </a:xfrm>
          <a:prstGeom prst="rect">
            <a:avLst/>
          </a:prstGeom>
          <a:ln w="12700">
            <a:miter lim="400000"/>
          </a:ln>
        </p:spPr>
      </p:pic>
      <p:pic>
        <p:nvPicPr>
          <p:cNvPr id="74" name="image2.jp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1526458" cy="11967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/>
        </p:nvSpPr>
        <p:spPr>
          <a:xfrm>
            <a:off x="-1" y="6516687"/>
            <a:ext cx="3276601" cy="368301"/>
          </a:xfrm>
          <a:prstGeom prst="rect">
            <a:avLst/>
          </a:prstGeom>
          <a:solidFill>
            <a:srgbClr val="EC00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300480"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www.createdevelopment.co.uk</a:t>
            </a:r>
          </a:p>
        </p:txBody>
      </p:sp>
      <p:sp>
        <p:nvSpPr>
          <p:cNvPr id="77" name="Shape 77"/>
          <p:cNvSpPr/>
          <p:nvPr/>
        </p:nvSpPr>
        <p:spPr>
          <a:xfrm>
            <a:off x="2987675" y="6516687"/>
            <a:ext cx="3419475" cy="368301"/>
          </a:xfrm>
          <a:prstGeom prst="rect">
            <a:avLst/>
          </a:prstGeom>
          <a:solidFill>
            <a:srgbClr val="EC00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300480"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info@createdevelopment.co.uk</a:t>
            </a:r>
          </a:p>
        </p:txBody>
      </p:sp>
      <p:sp>
        <p:nvSpPr>
          <p:cNvPr id="78" name="Shape 78"/>
          <p:cNvSpPr/>
          <p:nvPr/>
        </p:nvSpPr>
        <p:spPr>
          <a:xfrm>
            <a:off x="6084887" y="6516687"/>
            <a:ext cx="3167063" cy="368301"/>
          </a:xfrm>
          <a:prstGeom prst="rect">
            <a:avLst/>
          </a:prstGeom>
          <a:solidFill>
            <a:srgbClr val="EC00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lvl="0" defTabSz="1300480"/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0208 863 0304  @creatortim</a:t>
            </a:r>
          </a:p>
        </p:txBody>
      </p:sp>
      <p:pic>
        <p:nvPicPr>
          <p:cNvPr id="79" name="image-4.jp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516688" y="65087"/>
            <a:ext cx="2581276" cy="1512888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xfrm>
            <a:off x="457200" y="92075"/>
            <a:ext cx="8229600" cy="1508125"/>
          </a:xfrm>
          <a:prstGeom prst="rect">
            <a:avLst/>
          </a:prstGeom>
        </p:spPr>
        <p:txBody>
          <a:bodyPr lIns="50800" tIns="50800" rIns="50800" bIns="50800"/>
          <a:lstStyle>
            <a:lvl1pPr defTabSz="914400">
              <a:defRPr sz="4200">
                <a:uFill>
                  <a:solidFill/>
                </a:u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sz="1800">
                <a:uFillTx/>
              </a:defRPr>
            </a:pPr>
            <a:r>
              <a:rPr sz="4200">
                <a:uFill>
                  <a:solidFill/>
                </a:uFill>
              </a:rP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83" name="Shape 8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2pPr marL="783771" indent="-326571"/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84" name="Shape 84"/>
          <p:cNvSpPr>
            <a:spLocks noGrp="1"/>
          </p:cNvSpPr>
          <p:nvPr>
            <p:ph type="sldNum" sz="quarter" idx="2"/>
          </p:nvPr>
        </p:nvSpPr>
        <p:spPr>
          <a:xfrm>
            <a:off x="6553200" y="6404293"/>
            <a:ext cx="2133600" cy="269239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oup 88"/>
          <p:cNvGrpSpPr/>
          <p:nvPr/>
        </p:nvGrpSpPr>
        <p:grpSpPr>
          <a:xfrm>
            <a:off x="0" y="6577012"/>
            <a:ext cx="3276600" cy="317501"/>
            <a:chOff x="0" y="0"/>
            <a:chExt cx="3276600" cy="317500"/>
          </a:xfrm>
        </p:grpSpPr>
        <p:sp>
          <p:nvSpPr>
            <p:cNvPr id="86" name="Shape 86"/>
            <p:cNvSpPr/>
            <p:nvPr/>
          </p:nvSpPr>
          <p:spPr>
            <a:xfrm>
              <a:off x="0" y="0"/>
              <a:ext cx="3276600" cy="317500"/>
            </a:xfrm>
            <a:prstGeom prst="rect">
              <a:avLst/>
            </a:prstGeom>
            <a:solidFill>
              <a:srgbClr val="EC008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lvl="0" defTabSz="914400">
                <a:defRPr sz="1200">
                  <a:uFill>
                    <a:solidFill/>
                  </a:uFill>
                </a:defRPr>
              </a:pPr>
              <a:endParaRPr/>
            </a:p>
          </p:txBody>
        </p:sp>
        <p:sp>
          <p:nvSpPr>
            <p:cNvPr id="87" name="Shape 87"/>
            <p:cNvSpPr/>
            <p:nvPr/>
          </p:nvSpPr>
          <p:spPr>
            <a:xfrm>
              <a:off x="0" y="0"/>
              <a:ext cx="3276600" cy="317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defTabSz="914400">
                <a:defRPr sz="1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1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www.createdevelopment.co.uk</a:t>
              </a:r>
            </a:p>
          </p:txBody>
        </p:sp>
      </p:grpSp>
      <p:grpSp>
        <p:nvGrpSpPr>
          <p:cNvPr id="91" name="Group 91"/>
          <p:cNvGrpSpPr/>
          <p:nvPr/>
        </p:nvGrpSpPr>
        <p:grpSpPr>
          <a:xfrm>
            <a:off x="2987675" y="6577012"/>
            <a:ext cx="3419475" cy="317501"/>
            <a:chOff x="0" y="0"/>
            <a:chExt cx="3419475" cy="317500"/>
          </a:xfrm>
        </p:grpSpPr>
        <p:sp>
          <p:nvSpPr>
            <p:cNvPr id="89" name="Shape 89"/>
            <p:cNvSpPr/>
            <p:nvPr/>
          </p:nvSpPr>
          <p:spPr>
            <a:xfrm>
              <a:off x="0" y="0"/>
              <a:ext cx="3419475" cy="317500"/>
            </a:xfrm>
            <a:prstGeom prst="rect">
              <a:avLst/>
            </a:prstGeom>
            <a:solidFill>
              <a:srgbClr val="EC008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lvl="0" defTabSz="914400">
                <a:defRPr sz="1200">
                  <a:uFill>
                    <a:solidFill/>
                  </a:uFill>
                </a:defRPr>
              </a:pPr>
              <a:endParaRPr/>
            </a:p>
          </p:txBody>
        </p:sp>
        <p:sp>
          <p:nvSpPr>
            <p:cNvPr id="90" name="Shape 90"/>
            <p:cNvSpPr/>
            <p:nvPr/>
          </p:nvSpPr>
          <p:spPr>
            <a:xfrm>
              <a:off x="0" y="0"/>
              <a:ext cx="3419475" cy="317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defTabSz="914400">
                <a:defRPr sz="1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1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td@createdevelopment.co.uk</a:t>
              </a:r>
            </a:p>
          </p:txBody>
        </p:sp>
      </p:grpSp>
      <p:grpSp>
        <p:nvGrpSpPr>
          <p:cNvPr id="94" name="Group 94"/>
          <p:cNvGrpSpPr/>
          <p:nvPr/>
        </p:nvGrpSpPr>
        <p:grpSpPr>
          <a:xfrm>
            <a:off x="6084887" y="6577012"/>
            <a:ext cx="3167063" cy="317501"/>
            <a:chOff x="0" y="0"/>
            <a:chExt cx="3167062" cy="317500"/>
          </a:xfrm>
        </p:grpSpPr>
        <p:sp>
          <p:nvSpPr>
            <p:cNvPr id="92" name="Shape 92"/>
            <p:cNvSpPr/>
            <p:nvPr/>
          </p:nvSpPr>
          <p:spPr>
            <a:xfrm>
              <a:off x="0" y="0"/>
              <a:ext cx="3167063" cy="317500"/>
            </a:xfrm>
            <a:prstGeom prst="rect">
              <a:avLst/>
            </a:prstGeom>
            <a:solidFill>
              <a:srgbClr val="EC008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lvl="0" defTabSz="914400">
                <a:defRPr sz="1200">
                  <a:uFill>
                    <a:solidFill/>
                  </a:uFill>
                </a:defRPr>
              </a:pPr>
              <a:endParaRPr/>
            </a:p>
          </p:txBody>
        </p:sp>
        <p:sp>
          <p:nvSpPr>
            <p:cNvPr id="93" name="Shape 93"/>
            <p:cNvSpPr/>
            <p:nvPr/>
          </p:nvSpPr>
          <p:spPr>
            <a:xfrm>
              <a:off x="0" y="0"/>
              <a:ext cx="3167063" cy="317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defTabSz="914400">
                <a:defRPr sz="1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1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0208 863 0304                @creatortim</a:t>
              </a:r>
            </a:p>
          </p:txBody>
        </p:sp>
      </p:grpSp>
      <p:pic>
        <p:nvPicPr>
          <p:cNvPr id="95" name="image-4.jp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516687" y="65087"/>
            <a:ext cx="2581276" cy="1512888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Shape 9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defRPr sz="1200">
                <a:uFill>
                  <a:solidFill/>
                </a:u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sz="1800">
                <a:uFillTx/>
              </a:defRPr>
            </a:pPr>
            <a:r>
              <a:rPr sz="1200">
                <a:uFill>
                  <a:solidFill/>
                </a:uFill>
              </a:rPr>
              <a:t>Title Text</a:t>
            </a:r>
          </a:p>
        </p:txBody>
      </p:sp>
      <p:sp>
        <p:nvSpPr>
          <p:cNvPr id="97" name="Shape 9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SzTx/>
              <a:buFontTx/>
              <a:buNone/>
              <a:defRPr sz="1200">
                <a:uFill>
                  <a:solidFill/>
                </a:uFill>
                <a:latin typeface="+mj-lt"/>
                <a:ea typeface="+mj-ea"/>
                <a:cs typeface="+mj-cs"/>
                <a:sym typeface="Helvetica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1200">
                <a:uFill>
                  <a:solidFill/>
                </a:uFill>
                <a:latin typeface="+mj-lt"/>
                <a:ea typeface="+mj-ea"/>
                <a:cs typeface="+mj-cs"/>
                <a:sym typeface="Helvetica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1200">
                <a:uFill>
                  <a:solidFill/>
                </a:uFill>
                <a:latin typeface="+mj-lt"/>
                <a:ea typeface="+mj-ea"/>
                <a:cs typeface="+mj-cs"/>
                <a:sym typeface="Helvetica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1200">
                <a:uFill>
                  <a:solidFill/>
                </a:uFill>
                <a:latin typeface="+mj-lt"/>
                <a:ea typeface="+mj-ea"/>
                <a:cs typeface="+mj-cs"/>
                <a:sym typeface="Helvetica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1200">
                <a:uFill>
                  <a:solidFill/>
                </a:u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pPr lvl="0">
              <a:defRPr sz="1800">
                <a:uFillTx/>
              </a:defRPr>
            </a:pPr>
            <a:r>
              <a:rPr sz="12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12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12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12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1200">
                <a:uFill>
                  <a:solidFill/>
                </a:u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/>
        </p:nvSpPr>
        <p:spPr>
          <a:xfrm>
            <a:off x="0" y="6516688"/>
            <a:ext cx="3276600" cy="381001"/>
          </a:xfrm>
          <a:prstGeom prst="rect">
            <a:avLst/>
          </a:prstGeom>
          <a:solidFill>
            <a:srgbClr val="EC00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914400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lvl="0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www.createdevelopment.co.uk</a:t>
            </a:r>
          </a:p>
        </p:txBody>
      </p:sp>
      <p:sp>
        <p:nvSpPr>
          <p:cNvPr id="100" name="Shape 100"/>
          <p:cNvSpPr/>
          <p:nvPr/>
        </p:nvSpPr>
        <p:spPr>
          <a:xfrm>
            <a:off x="2987675" y="6516688"/>
            <a:ext cx="3419475" cy="381001"/>
          </a:xfrm>
          <a:prstGeom prst="rect">
            <a:avLst/>
          </a:prstGeom>
          <a:solidFill>
            <a:srgbClr val="EC00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914400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lvl="0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info@createdevelopment.co.uk</a:t>
            </a:r>
          </a:p>
        </p:txBody>
      </p:sp>
      <p:sp>
        <p:nvSpPr>
          <p:cNvPr id="101" name="Shape 101"/>
          <p:cNvSpPr/>
          <p:nvPr/>
        </p:nvSpPr>
        <p:spPr>
          <a:xfrm>
            <a:off x="6084887" y="6516688"/>
            <a:ext cx="3167063" cy="381001"/>
          </a:xfrm>
          <a:prstGeom prst="rect">
            <a:avLst/>
          </a:prstGeom>
          <a:solidFill>
            <a:srgbClr val="EC00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lvl="0" defTabSz="914400"/>
            <a:r>
              <a: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0208 863 0304  @creatortim</a:t>
            </a:r>
          </a:p>
        </p:txBody>
      </p:sp>
      <p:pic>
        <p:nvPicPr>
          <p:cNvPr id="102" name="image-4.jp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516688" y="65088"/>
            <a:ext cx="2581276" cy="1512888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xfrm>
            <a:off x="457200" y="92075"/>
            <a:ext cx="8229600" cy="1508125"/>
          </a:xfrm>
          <a:prstGeom prst="rect">
            <a:avLst/>
          </a:prstGeom>
        </p:spPr>
        <p:txBody>
          <a:bodyPr lIns="50800" tIns="50800" rIns="50800" bIns="50800"/>
          <a:lstStyle>
            <a:lvl1pPr defTabSz="914400">
              <a:defRPr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sz="1800" b="0" cap="none"/>
            </a:pPr>
            <a:r>
              <a:rPr sz="4000" b="1" cap="all"/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722312" y="2906713"/>
            <a:ext cx="7772401" cy="150018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8" indent="-320038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457200" y="1435464"/>
            <a:ext cx="4040188" cy="73941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pPr lvl="0">
              <a:defRPr sz="1800" b="0"/>
            </a:pPr>
            <a:r>
              <a:rPr sz="2400" b="1"/>
              <a:t>Body Level One</a:t>
            </a:r>
          </a:p>
          <a:p>
            <a:pPr lvl="1">
              <a:defRPr sz="1800" b="0"/>
            </a:pPr>
            <a:r>
              <a:rPr sz="2400" b="1"/>
              <a:t>Body Level Two</a:t>
            </a:r>
          </a:p>
          <a:p>
            <a:pPr lvl="2">
              <a:defRPr sz="1800" b="0"/>
            </a:pPr>
            <a:r>
              <a:rPr sz="2400" b="1"/>
              <a:t>Body Level Three</a:t>
            </a:r>
          </a:p>
          <a:p>
            <a:pPr lvl="3">
              <a:defRPr sz="1800" b="0"/>
            </a:pPr>
            <a:r>
              <a:rPr sz="2400" b="1"/>
              <a:t>Body Level Four</a:t>
            </a:r>
          </a:p>
          <a:p>
            <a:pPr lvl="4">
              <a:defRPr sz="1800" b="0"/>
            </a:pPr>
            <a:r>
              <a:rPr sz="2400" b="1"/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92277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457200" y="0"/>
            <a:ext cx="3008315" cy="1435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sz="2000" b="1"/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2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sz="2000" b="1"/>
              <a:t>Title Text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1792288" y="5367337"/>
            <a:ext cx="5486402" cy="8048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0">
              <a:spcBef>
                <a:spcPts val="300"/>
              </a:spcBef>
              <a:buSzTx/>
              <a:buFontTx/>
              <a:buNone/>
              <a:defRPr sz="1400"/>
            </a:lvl2pPr>
            <a:lvl3pPr marL="0" indent="0">
              <a:spcBef>
                <a:spcPts val="300"/>
              </a:spcBef>
              <a:buSzTx/>
              <a:buFontTx/>
              <a:buNone/>
              <a:defRPr sz="1400"/>
            </a:lvl3pPr>
            <a:lvl4pPr marL="0" indent="0">
              <a:spcBef>
                <a:spcPts val="300"/>
              </a:spcBef>
              <a:buSzTx/>
              <a:buFontTx/>
              <a:buNone/>
              <a:defRPr sz="1400"/>
            </a:lvl4pPr>
            <a:lvl5pPr marL="0" indent="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 lvl="0">
              <a:defRPr sz="1800"/>
            </a:pPr>
            <a:r>
              <a:rPr sz="1400"/>
              <a:t>Body Level One</a:t>
            </a:r>
          </a:p>
          <a:p>
            <a:pPr lvl="1">
              <a:defRPr sz="1800"/>
            </a:pPr>
            <a:r>
              <a:rPr sz="1400"/>
              <a:t>Body Level Two</a:t>
            </a:r>
          </a:p>
          <a:p>
            <a:pPr lvl="2">
              <a:defRPr sz="1800"/>
            </a:pPr>
            <a:r>
              <a:rPr sz="1400"/>
              <a:t>Body Level Three</a:t>
            </a:r>
          </a:p>
          <a:p>
            <a:pPr lvl="3">
              <a:defRPr sz="1800"/>
            </a:pPr>
            <a:r>
              <a:rPr sz="1400"/>
              <a:t>Body Level Four</a:t>
            </a:r>
          </a:p>
          <a:p>
            <a:pPr lvl="4">
              <a:defRPr sz="1800"/>
            </a:pPr>
            <a:r>
              <a:rPr sz="1400"/>
              <a:t>Body Level Five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92075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553200" y="6404291"/>
            <a:ext cx="2133600" cy="2692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transition xmlns:p14="http://schemas.microsoft.com/office/powerpoint/2010/main" spd="med"/>
  <p:txStyles>
    <p:titleStyle>
      <a:lvl1pPr algn="ctr" defTabSz="457200">
        <a:defRPr sz="4400">
          <a:latin typeface="Calibri"/>
          <a:ea typeface="Calibri"/>
          <a:cs typeface="Calibri"/>
          <a:sym typeface="Calibri"/>
        </a:defRPr>
      </a:lvl1pPr>
      <a:lvl2pPr algn="ctr" defTabSz="457200">
        <a:defRPr sz="4400">
          <a:latin typeface="Calibri"/>
          <a:ea typeface="Calibri"/>
          <a:cs typeface="Calibri"/>
          <a:sym typeface="Calibri"/>
        </a:defRPr>
      </a:lvl2pPr>
      <a:lvl3pPr algn="ctr" defTabSz="457200">
        <a:defRPr sz="4400">
          <a:latin typeface="Calibri"/>
          <a:ea typeface="Calibri"/>
          <a:cs typeface="Calibri"/>
          <a:sym typeface="Calibri"/>
        </a:defRPr>
      </a:lvl3pPr>
      <a:lvl4pPr algn="ctr" defTabSz="457200">
        <a:defRPr sz="4400">
          <a:latin typeface="Calibri"/>
          <a:ea typeface="Calibri"/>
          <a:cs typeface="Calibri"/>
          <a:sym typeface="Calibri"/>
        </a:defRPr>
      </a:lvl4pPr>
      <a:lvl5pPr algn="ctr" defTabSz="457200">
        <a:defRPr sz="4400">
          <a:latin typeface="Calibri"/>
          <a:ea typeface="Calibri"/>
          <a:cs typeface="Calibri"/>
          <a:sym typeface="Calibri"/>
        </a:defRPr>
      </a:lvl5pPr>
      <a:lvl6pPr algn="ctr" defTabSz="457200">
        <a:defRPr sz="4400">
          <a:latin typeface="Calibri"/>
          <a:ea typeface="Calibri"/>
          <a:cs typeface="Calibri"/>
          <a:sym typeface="Calibri"/>
        </a:defRPr>
      </a:lvl6pPr>
      <a:lvl7pPr algn="ctr" defTabSz="457200">
        <a:defRPr sz="4400">
          <a:latin typeface="Calibri"/>
          <a:ea typeface="Calibri"/>
          <a:cs typeface="Calibri"/>
          <a:sym typeface="Calibri"/>
        </a:defRPr>
      </a:lvl7pPr>
      <a:lvl8pPr algn="ctr" defTabSz="457200">
        <a:defRPr sz="4400">
          <a:latin typeface="Calibri"/>
          <a:ea typeface="Calibri"/>
          <a:cs typeface="Calibri"/>
          <a:sym typeface="Calibri"/>
        </a:defRPr>
      </a:lvl8pPr>
      <a:lvl9pPr algn="ctr" defTabSz="457200">
        <a:defRPr sz="4400">
          <a:latin typeface="Calibri"/>
          <a:ea typeface="Calibri"/>
          <a:cs typeface="Calibri"/>
          <a:sym typeface="Calibri"/>
        </a:defRPr>
      </a:lvl9pPr>
    </p:titleStyle>
    <p:bodyStyle>
      <a:lvl1pPr marL="342900" indent="-342900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1pPr>
      <a:lvl2pPr marL="783771" indent="-326571" defTabSz="457200">
        <a:spcBef>
          <a:spcPts val="700"/>
        </a:spcBef>
        <a:buSzPct val="100000"/>
        <a:buFont typeface="Arial"/>
        <a:buChar char="–"/>
        <a:defRPr sz="3200">
          <a:latin typeface="Calibri"/>
          <a:ea typeface="Calibri"/>
          <a:cs typeface="Calibri"/>
          <a:sym typeface="Calibri"/>
        </a:defRPr>
      </a:lvl2pPr>
      <a:lvl3pPr marL="1219200" indent="-304800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3pPr>
      <a:lvl4pPr marL="1737360" indent="-365760" defTabSz="457200">
        <a:spcBef>
          <a:spcPts val="700"/>
        </a:spcBef>
        <a:buSzPct val="100000"/>
        <a:buFont typeface="Arial"/>
        <a:buChar char="–"/>
        <a:defRPr sz="3200">
          <a:latin typeface="Calibri"/>
          <a:ea typeface="Calibri"/>
          <a:cs typeface="Calibri"/>
          <a:sym typeface="Calibri"/>
        </a:defRPr>
      </a:lvl4pPr>
      <a:lvl5pPr marL="2194560" indent="-365760" defTabSz="457200">
        <a:spcBef>
          <a:spcPts val="700"/>
        </a:spcBef>
        <a:buSzPct val="100000"/>
        <a:buFont typeface="Arial"/>
        <a:buChar char="»"/>
        <a:defRPr sz="3200">
          <a:latin typeface="Calibri"/>
          <a:ea typeface="Calibri"/>
          <a:cs typeface="Calibri"/>
          <a:sym typeface="Calibri"/>
        </a:defRPr>
      </a:lvl5pPr>
      <a:lvl6pPr marL="2651760" indent="-365760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6pPr>
      <a:lvl7pPr marL="3108960" indent="-365760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7pPr>
      <a:lvl8pPr marL="3566159" indent="-365759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8pPr>
      <a:lvl9pPr marL="4023359" indent="-365759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9pPr>
    </p:bodyStyle>
    <p:otherStyle>
      <a:lvl1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.jpeg"/><Relationship Id="rId3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.jpeg"/><Relationship Id="rId3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jpeg"/><Relationship Id="rId3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.jpeg"/><Relationship Id="rId3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1.jpeg" descr="Summer Schools 2016 Powerpoint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175"/>
          <p:cNvSpPr/>
          <p:nvPr/>
        </p:nvSpPr>
        <p:spPr>
          <a:xfrm>
            <a:off x="465667" y="753870"/>
            <a:ext cx="6085036" cy="1631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5000" b="1">
                <a:solidFill>
                  <a:srgbClr val="FFFFFF"/>
                </a:solidFill>
                <a:latin typeface="Bliss-Bold"/>
                <a:ea typeface="Bliss-Bold"/>
                <a:cs typeface="Bliss-Bold"/>
                <a:sym typeface="Bliss-Bold"/>
              </a:defRPr>
            </a:lvl1pPr>
          </a:lstStyle>
          <a:p>
            <a:r>
              <a:rPr lang="en-GB" dirty="0" smtClean="0">
                <a:latin typeface="Arial Black"/>
                <a:cs typeface="Arial Black"/>
              </a:rPr>
              <a:t>Mentor Training</a:t>
            </a:r>
          </a:p>
          <a:p>
            <a:r>
              <a:rPr dirty="0" smtClean="0">
                <a:latin typeface="Arial Black"/>
                <a:cs typeface="Arial Black"/>
              </a:rPr>
              <a:t>Day </a:t>
            </a:r>
            <a:r>
              <a:rPr lang="en-GB" dirty="0" smtClean="0">
                <a:latin typeface="Arial Black"/>
                <a:cs typeface="Arial Black"/>
              </a:rPr>
              <a:t>1</a:t>
            </a:r>
            <a:endParaRPr dirty="0">
              <a:latin typeface="Arial Black"/>
              <a:cs typeface="Arial Black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age3.jpeg" descr="Summer-Schools-2015-copy3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Shape 148"/>
          <p:cNvSpPr/>
          <p:nvPr/>
        </p:nvSpPr>
        <p:spPr>
          <a:xfrm>
            <a:off x="914399" y="1845758"/>
            <a:ext cx="7823201" cy="321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344488" lvl="0" indent="-344488"/>
            <a:endParaRPr sz="3500" b="1" dirty="0">
              <a:solidFill>
                <a:srgbClr val="FFFFFF"/>
              </a:solidFill>
              <a:latin typeface="Bliss-Bold"/>
              <a:ea typeface="Bliss-Bold"/>
              <a:cs typeface="Bliss-Bold"/>
              <a:sym typeface="Bliss-Bold"/>
            </a:endParaRPr>
          </a:p>
          <a:p>
            <a:pPr marL="344488" lvl="0" indent="-344488">
              <a:buClr>
                <a:srgbClr val="FFFFFF"/>
              </a:buClr>
              <a:buSzPct val="100000"/>
              <a:buFont typeface="Arial"/>
              <a:buChar char="•"/>
            </a:pPr>
            <a:r>
              <a:rPr sz="2800" b="1" dirty="0" smtClean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You </a:t>
            </a:r>
            <a:r>
              <a:rPr lang="en-GB" sz="2800" b="1" dirty="0" smtClean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c</a:t>
            </a:r>
            <a:r>
              <a:rPr sz="2800" b="1" dirty="0" smtClean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are!</a:t>
            </a:r>
            <a:endParaRPr sz="2800" b="1" dirty="0">
              <a:solidFill>
                <a:srgbClr val="FFFFFF"/>
              </a:solidFill>
              <a:latin typeface="Arial"/>
              <a:ea typeface="Bliss-Bold"/>
              <a:cs typeface="Arial"/>
              <a:sym typeface="Bliss-Bold"/>
            </a:endParaRPr>
          </a:p>
          <a:p>
            <a:pPr marL="344488" lvl="0" indent="-344488">
              <a:buClr>
                <a:srgbClr val="FFFFFF"/>
              </a:buClr>
              <a:buSzPct val="100000"/>
              <a:buFont typeface="Arial"/>
              <a:buChar char="•"/>
            </a:pPr>
            <a:r>
              <a:rPr sz="2800" b="1" dirty="0" smtClean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You </a:t>
            </a:r>
            <a:r>
              <a:rPr sz="2800" b="1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enjoy working with adults and </a:t>
            </a:r>
            <a:r>
              <a:rPr sz="2800" b="1" dirty="0" smtClean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children</a:t>
            </a:r>
            <a:endParaRPr sz="2800" b="1" dirty="0">
              <a:solidFill>
                <a:srgbClr val="FFFFFF"/>
              </a:solidFill>
              <a:latin typeface="Arial"/>
              <a:ea typeface="Bliss-Bold"/>
              <a:cs typeface="Arial"/>
              <a:sym typeface="Bliss-Bold"/>
            </a:endParaRPr>
          </a:p>
          <a:p>
            <a:pPr marL="344488" lvl="0" indent="-344488">
              <a:buClr>
                <a:srgbClr val="FFFFFF"/>
              </a:buClr>
              <a:buSzPct val="100000"/>
              <a:buFont typeface="Arial"/>
              <a:buChar char="•"/>
            </a:pPr>
            <a:r>
              <a:rPr sz="2800" b="1" dirty="0" smtClean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You </a:t>
            </a:r>
            <a:r>
              <a:rPr sz="2800" b="1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want to make a </a:t>
            </a:r>
            <a:r>
              <a:rPr sz="2800" b="1" dirty="0" smtClean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difference</a:t>
            </a:r>
            <a:endParaRPr sz="2800" b="1" dirty="0">
              <a:solidFill>
                <a:srgbClr val="FFFFFF"/>
              </a:solidFill>
              <a:latin typeface="Arial"/>
              <a:ea typeface="Bliss-Bold"/>
              <a:cs typeface="Arial"/>
              <a:sym typeface="Bliss-Bold"/>
            </a:endParaRPr>
          </a:p>
          <a:p>
            <a:pPr marL="344488" lvl="0" indent="-344488">
              <a:buClr>
                <a:srgbClr val="FFFFFF"/>
              </a:buClr>
              <a:buSzPct val="100000"/>
              <a:buFont typeface="Arial"/>
              <a:buChar char="•"/>
            </a:pPr>
            <a:r>
              <a:rPr sz="2800" b="1" dirty="0" smtClean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You </a:t>
            </a:r>
            <a:r>
              <a:rPr sz="2800" b="1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believe you can improve </a:t>
            </a:r>
            <a:r>
              <a:rPr sz="2800" b="1" dirty="0" smtClean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yourself</a:t>
            </a:r>
            <a:endParaRPr sz="2800" b="1" dirty="0">
              <a:solidFill>
                <a:srgbClr val="FFFFFF"/>
              </a:solidFill>
              <a:latin typeface="Arial"/>
              <a:ea typeface="Bliss-Bold"/>
              <a:cs typeface="Arial"/>
              <a:sym typeface="Bliss-Bold"/>
            </a:endParaRPr>
          </a:p>
          <a:p>
            <a:pPr marL="344488" lvl="0" indent="-344488">
              <a:buClr>
                <a:srgbClr val="FFFFFF"/>
              </a:buClr>
              <a:buSzPct val="100000"/>
              <a:buFont typeface="Arial"/>
              <a:buChar char="•"/>
            </a:pPr>
            <a:r>
              <a:rPr sz="2800" b="1" dirty="0" smtClean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You </a:t>
            </a:r>
            <a:r>
              <a:rPr sz="2800" b="1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have experienced transition and survived!</a:t>
            </a:r>
          </a:p>
        </p:txBody>
      </p:sp>
      <p:sp>
        <p:nvSpPr>
          <p:cNvPr id="4" name="Shape 145"/>
          <p:cNvSpPr/>
          <p:nvPr/>
        </p:nvSpPr>
        <p:spPr>
          <a:xfrm>
            <a:off x="2771799" y="650449"/>
            <a:ext cx="3816426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500" b="1">
                <a:solidFill>
                  <a:srgbClr val="FFFFFF"/>
                </a:solidFill>
                <a:latin typeface="Bliss-Bold"/>
                <a:ea typeface="Bliss-Bold"/>
                <a:cs typeface="Bliss-Bold"/>
                <a:sym typeface="Bliss-Bold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endParaRPr sz="4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hape 145"/>
          <p:cNvSpPr/>
          <p:nvPr/>
        </p:nvSpPr>
        <p:spPr>
          <a:xfrm>
            <a:off x="2771799" y="481119"/>
            <a:ext cx="3816426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500" b="1">
                <a:solidFill>
                  <a:srgbClr val="FFFFFF"/>
                </a:solidFill>
                <a:latin typeface="Bliss-Bold"/>
                <a:ea typeface="Bliss-Bold"/>
                <a:cs typeface="Bliss-Bold"/>
                <a:sym typeface="Bliss-Bold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GB" sz="4000" b="1" dirty="0" smtClean="0">
                <a:solidFill>
                  <a:srgbClr val="FFFFFF"/>
                </a:solidFill>
                <a:latin typeface="Arial Black"/>
                <a:cs typeface="Arial Black"/>
              </a:rPr>
              <a:t>Why me?</a:t>
            </a:r>
            <a:endParaRPr sz="4000" dirty="0">
              <a:latin typeface="Arial Black"/>
              <a:ea typeface="Calibri"/>
              <a:cs typeface="Arial Black"/>
              <a:sym typeface="Calibri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age9.jpg" descr="C:\Users\Hollie Batson1\Desktop\Sum Sch 2014 images 22_5.15\MBA060814C076-3445891324-O.jp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3789040"/>
            <a:ext cx="4860033" cy="3068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age11.jpg" descr="C:\Users\Hollie Batson1\Desktop\Sum Sch 2014 images 22_5.15\SGG110814C063-3454242713-O.jp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2520281" cy="3780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age10.jpeg" descr="C:\Users\Hollie Batson1\Desktop\Sum Sch 2014 images 22_5.15\SGS180814C128-3469778815-O.jp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572001" y="16931"/>
            <a:ext cx="4572001" cy="6858002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Shape 153"/>
          <p:cNvSpPr/>
          <p:nvPr/>
        </p:nvSpPr>
        <p:spPr>
          <a:xfrm>
            <a:off x="5796136" y="836712"/>
            <a:ext cx="3347864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3000">
                <a:solidFill>
                  <a:srgbClr val="FFFFFF"/>
                </a:solidFill>
                <a:latin typeface="Bliss-Bold"/>
                <a:ea typeface="Bliss-Bold"/>
                <a:cs typeface="Bliss-Bold"/>
                <a:sym typeface="Bliss-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Outdoor </a:t>
            </a:r>
            <a:r>
              <a:rPr lang="en-GB" sz="2800" b="1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800" b="1" dirty="0" smtClean="0">
                <a:solidFill>
                  <a:srgbClr val="FFFFFF"/>
                </a:solidFill>
                <a:latin typeface="Arial"/>
                <a:cs typeface="Arial"/>
              </a:rPr>
              <a:t>ctivities </a:t>
            </a:r>
            <a:endParaRPr sz="2800" b="1" dirty="0">
              <a:latin typeface="Arial"/>
              <a:ea typeface="Calibri"/>
              <a:cs typeface="Arial"/>
              <a:sym typeface="Calibri"/>
            </a:endParaRPr>
          </a:p>
        </p:txBody>
      </p:sp>
      <p:pic>
        <p:nvPicPr>
          <p:cNvPr id="154" name="image12.jpg" descr="C:\Users\Hollie Batson1\Desktop\Sum Sch 2014 images 22_5.15\MBA060814C158-3445903378-O.jpg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2483767" y="0"/>
            <a:ext cx="2520282" cy="3780250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hape 155"/>
          <p:cNvSpPr>
            <a:spLocks noGrp="1"/>
          </p:cNvSpPr>
          <p:nvPr>
            <p:ph type="body" idx="1"/>
          </p:nvPr>
        </p:nvSpPr>
        <p:spPr>
          <a:xfrm>
            <a:off x="1907703" y="6137919"/>
            <a:ext cx="3744417" cy="7200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SzTx/>
              <a:buNone/>
              <a:defRPr>
                <a:solidFill>
                  <a:srgbClr val="FFFFFF"/>
                </a:solidFill>
                <a:latin typeface="Bliss-Bold"/>
                <a:ea typeface="Bliss-Bold"/>
                <a:cs typeface="Bliss-Bold"/>
                <a:sym typeface="Bliss-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b="1" dirty="0">
                <a:solidFill>
                  <a:srgbClr val="FFFFFF"/>
                </a:solidFill>
                <a:latin typeface="Arial Black"/>
                <a:cs typeface="Arial Black"/>
              </a:rPr>
              <a:t>Team </a:t>
            </a:r>
            <a:r>
              <a:rPr lang="en-GB" sz="2800" b="1" dirty="0" smtClean="0">
                <a:solidFill>
                  <a:srgbClr val="FFFFFF"/>
                </a:solidFill>
                <a:latin typeface="Arial Black"/>
                <a:cs typeface="Arial Black"/>
              </a:rPr>
              <a:t>c</a:t>
            </a:r>
            <a:r>
              <a:rPr sz="2800" b="1" dirty="0" smtClean="0">
                <a:solidFill>
                  <a:srgbClr val="FFFFFF"/>
                </a:solidFill>
                <a:latin typeface="Arial Black"/>
                <a:cs typeface="Arial Black"/>
              </a:rPr>
              <a:t>hallenges</a:t>
            </a:r>
            <a:endParaRPr sz="2800" b="1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156" name="Shape 156"/>
          <p:cNvSpPr/>
          <p:nvPr/>
        </p:nvSpPr>
        <p:spPr>
          <a:xfrm>
            <a:off x="-1" y="-1"/>
            <a:ext cx="3347865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3000">
                <a:solidFill>
                  <a:srgbClr val="FFFFFF"/>
                </a:solidFill>
                <a:latin typeface="Bliss-Bold"/>
                <a:ea typeface="Bliss-Bold"/>
                <a:cs typeface="Bliss-Bold"/>
                <a:sym typeface="Bliss-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b="1" dirty="0" smtClean="0">
                <a:solidFill>
                  <a:srgbClr val="FFFF00"/>
                </a:solidFill>
                <a:latin typeface="Arial Black"/>
                <a:cs typeface="Arial Black"/>
              </a:rPr>
              <a:t>Art</a:t>
            </a:r>
            <a:r>
              <a:rPr lang="en-GB" sz="2800" b="1" dirty="0" smtClean="0">
                <a:solidFill>
                  <a:srgbClr val="FFFF00"/>
                </a:solidFill>
                <a:latin typeface="Arial Black"/>
                <a:cs typeface="Arial Black"/>
              </a:rPr>
              <a:t> and c</a:t>
            </a:r>
            <a:r>
              <a:rPr sz="2800" b="1" dirty="0" smtClean="0">
                <a:solidFill>
                  <a:srgbClr val="FFFF00"/>
                </a:solidFill>
                <a:latin typeface="Arial Black"/>
                <a:cs typeface="Arial Black"/>
              </a:rPr>
              <a:t>rafts</a:t>
            </a:r>
            <a:endParaRPr sz="2800" b="1" dirty="0">
              <a:solidFill>
                <a:srgbClr val="FFFF00"/>
              </a:solidFill>
              <a:latin typeface="Arial Black"/>
              <a:ea typeface="Calibri"/>
              <a:cs typeface="Arial Black"/>
              <a:sym typeface="Calibri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image4.jpeg" descr="Summer-Schools-2015-copy4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Shape 159"/>
          <p:cNvSpPr/>
          <p:nvPr/>
        </p:nvSpPr>
        <p:spPr>
          <a:xfrm>
            <a:off x="248178" y="2290522"/>
            <a:ext cx="8647644" cy="35702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buClr>
                <a:srgbClr val="FFFFFF"/>
              </a:buClr>
              <a:buSzPct val="100000"/>
            </a:pPr>
            <a:r>
              <a:rPr sz="3000" dirty="0">
                <a:solidFill>
                  <a:srgbClr val="FFFFFF"/>
                </a:solidFill>
                <a:latin typeface="Bliss-Bold"/>
                <a:ea typeface="Bliss-Bold"/>
                <a:cs typeface="Bliss-Bold"/>
                <a:sym typeface="Bliss-Bold"/>
              </a:rPr>
              <a:t> </a:t>
            </a:r>
            <a:endParaRPr lang="en-GB" sz="3000" dirty="0" smtClean="0">
              <a:solidFill>
                <a:srgbClr val="FFFFFF"/>
              </a:solidFill>
              <a:latin typeface="Bliss-Bold"/>
              <a:ea typeface="Bliss-Bold"/>
              <a:cs typeface="Bliss-Bold"/>
              <a:sym typeface="Bliss-Bold"/>
            </a:endParaRPr>
          </a:p>
          <a:p>
            <a:pPr marL="284163" lvl="0" indent="-284163">
              <a:buClr>
                <a:srgbClr val="FFFFFF"/>
              </a:buClr>
              <a:buSzPct val="100000"/>
              <a:buFont typeface="Arial"/>
              <a:buChar char="•"/>
            </a:pPr>
            <a:r>
              <a:rPr sz="2800" b="1" dirty="0" smtClean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Work </a:t>
            </a:r>
            <a:r>
              <a:rPr sz="2800" b="1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with 3-6 Year </a:t>
            </a:r>
            <a:r>
              <a:rPr sz="2800" b="1" dirty="0" smtClean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7</a:t>
            </a:r>
            <a:r>
              <a:rPr lang="en-GB" sz="2800" b="1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 </a:t>
            </a:r>
            <a:r>
              <a:rPr lang="en-GB" sz="2800" b="1" dirty="0" smtClean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pupils</a:t>
            </a:r>
            <a:endParaRPr sz="2800" b="1" dirty="0">
              <a:solidFill>
                <a:srgbClr val="FFFFFF"/>
              </a:solidFill>
              <a:latin typeface="Arial"/>
              <a:ea typeface="Calibri"/>
              <a:cs typeface="Arial"/>
              <a:sym typeface="Calibri"/>
            </a:endParaRPr>
          </a:p>
          <a:p>
            <a:pPr marL="284163" lvl="0" indent="-284163">
              <a:buClr>
                <a:srgbClr val="FFFFFF"/>
              </a:buClr>
              <a:buSzPct val="100000"/>
              <a:buFont typeface="Arial"/>
              <a:buChar char="•"/>
            </a:pPr>
            <a:r>
              <a:rPr sz="2800" b="1" dirty="0" smtClean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Praise</a:t>
            </a:r>
            <a:r>
              <a:rPr sz="2800" b="1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, encourage </a:t>
            </a:r>
            <a:r>
              <a:rPr lang="en-GB" sz="2800" b="1" dirty="0" smtClean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and</a:t>
            </a:r>
            <a:r>
              <a:rPr sz="2800" b="1" dirty="0" smtClean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help </a:t>
            </a:r>
            <a:r>
              <a:rPr lang="en-GB" sz="2800" b="1" dirty="0" smtClean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pupil</a:t>
            </a:r>
            <a:r>
              <a:rPr sz="2800" b="1" dirty="0" smtClean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s </a:t>
            </a:r>
            <a:r>
              <a:rPr sz="2800" b="1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to think </a:t>
            </a:r>
            <a:r>
              <a:rPr lang="en-GB" sz="2800" b="1" dirty="0" smtClean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and</a:t>
            </a:r>
            <a:r>
              <a:rPr sz="2800" b="1" dirty="0" smtClean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 reflect </a:t>
            </a:r>
            <a:r>
              <a:rPr sz="2800" b="1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during activities </a:t>
            </a:r>
          </a:p>
          <a:p>
            <a:pPr marL="284163" lvl="0" indent="-284163">
              <a:buClr>
                <a:srgbClr val="FFFFFF"/>
              </a:buClr>
              <a:buSzPct val="100000"/>
              <a:buFont typeface="Arial"/>
              <a:buChar char="•"/>
            </a:pPr>
            <a:r>
              <a:rPr sz="2800" b="1" dirty="0" smtClean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Help </a:t>
            </a:r>
            <a:r>
              <a:rPr lang="en-GB" sz="2800" b="1" dirty="0" smtClean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pupils </a:t>
            </a:r>
            <a:r>
              <a:rPr sz="2800" b="1" dirty="0" smtClean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to </a:t>
            </a:r>
            <a:r>
              <a:rPr sz="2800" b="1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recognise </a:t>
            </a:r>
            <a:r>
              <a:rPr lang="en-GB" sz="2800" b="1" dirty="0" smtClean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and</a:t>
            </a:r>
            <a:r>
              <a:rPr sz="2800" b="1" dirty="0" smtClean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record progress</a:t>
            </a:r>
          </a:p>
          <a:p>
            <a:pPr marL="284163" lvl="0" indent="-284163">
              <a:buClr>
                <a:srgbClr val="FFFFFF"/>
              </a:buClr>
              <a:buSzPct val="100000"/>
              <a:buFont typeface="Arial"/>
              <a:buChar char="•"/>
            </a:pPr>
            <a:r>
              <a:rPr sz="2800" b="1" dirty="0" smtClean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Lead </a:t>
            </a:r>
            <a:r>
              <a:rPr sz="2800" b="1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short activities with a clear purpose</a:t>
            </a:r>
          </a:p>
          <a:p>
            <a:pPr marL="284163" lvl="0" indent="-284163">
              <a:buClr>
                <a:srgbClr val="FFFFFF"/>
              </a:buClr>
              <a:buSzPct val="100000"/>
              <a:buFont typeface="Arial"/>
              <a:buChar char="•"/>
            </a:pPr>
            <a:r>
              <a:rPr sz="2800" b="1" dirty="0" smtClean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Help </a:t>
            </a:r>
            <a:r>
              <a:rPr sz="2800" b="1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with daily duties e.g. organising lunch, </a:t>
            </a:r>
            <a:r>
              <a:rPr sz="2800" b="1" dirty="0" smtClean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writing</a:t>
            </a:r>
            <a:r>
              <a:rPr lang="en-GB" sz="2800" b="1" dirty="0" smtClean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 </a:t>
            </a:r>
            <a:r>
              <a:rPr sz="2800" b="1" dirty="0" smtClean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blogs </a:t>
            </a:r>
            <a:r>
              <a:rPr sz="2800" b="1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and producing videos</a:t>
            </a:r>
          </a:p>
        </p:txBody>
      </p:sp>
      <p:sp>
        <p:nvSpPr>
          <p:cNvPr id="160" name="Shape 160"/>
          <p:cNvSpPr/>
          <p:nvPr/>
        </p:nvSpPr>
        <p:spPr>
          <a:xfrm>
            <a:off x="2093634" y="609980"/>
            <a:ext cx="4956732" cy="1323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500" b="1">
                <a:solidFill>
                  <a:srgbClr val="FFFFFF"/>
                </a:solidFill>
                <a:latin typeface="Bliss-Bold"/>
                <a:ea typeface="Bliss-Bold"/>
                <a:cs typeface="Bliss-Bold"/>
                <a:sym typeface="Bliss-Bold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000" b="1" dirty="0">
                <a:solidFill>
                  <a:srgbClr val="FFFFFF"/>
                </a:solidFill>
                <a:latin typeface="Arial Black"/>
                <a:cs typeface="Arial Black"/>
              </a:rPr>
              <a:t>What will </a:t>
            </a:r>
            <a:endParaRPr lang="en-GB" sz="4000" b="1" dirty="0" smtClean="0">
              <a:solidFill>
                <a:srgbClr val="FFFFFF"/>
              </a:solidFill>
              <a:latin typeface="Arial Black"/>
              <a:cs typeface="Arial Black"/>
            </a:endParaRPr>
          </a:p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000" b="1" dirty="0" smtClean="0">
                <a:solidFill>
                  <a:srgbClr val="FFFFFF"/>
                </a:solidFill>
                <a:latin typeface="Arial Black"/>
                <a:cs typeface="Arial Black"/>
              </a:rPr>
              <a:t>I </a:t>
            </a:r>
            <a:r>
              <a:rPr sz="4000" b="1" dirty="0">
                <a:solidFill>
                  <a:srgbClr val="FFFFFF"/>
                </a:solidFill>
                <a:latin typeface="Arial Black"/>
                <a:cs typeface="Arial Black"/>
              </a:rPr>
              <a:t>do?</a:t>
            </a:r>
            <a:endParaRPr sz="4000" dirty="0">
              <a:latin typeface="Arial Black"/>
              <a:ea typeface="Calibri"/>
              <a:cs typeface="Arial Black"/>
              <a:sym typeface="Calibri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age3.jpeg" descr="Summer-Schools-2015-copy3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age13.jpeg" descr="C:\Users\Hollie Batson1\Desktop\Sum Sch 2014 images 22_5.15\SGG110814C084-3454248947-O.jp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077208" y="1972554"/>
            <a:ext cx="5240016" cy="3493503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Shape 164"/>
          <p:cNvSpPr/>
          <p:nvPr/>
        </p:nvSpPr>
        <p:spPr>
          <a:xfrm>
            <a:off x="982391" y="5578482"/>
            <a:ext cx="7179218" cy="624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500" b="1">
                <a:solidFill>
                  <a:srgbClr val="FFFFFF"/>
                </a:solidFill>
                <a:latin typeface="Bliss-Bold"/>
                <a:ea typeface="Bliss-Bold"/>
                <a:cs typeface="Bliss-Bold"/>
                <a:sym typeface="Bliss-Bold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500" b="1" dirty="0">
                <a:solidFill>
                  <a:srgbClr val="FFFFFF"/>
                </a:solidFill>
              </a:rPr>
              <a:t>  </a:t>
            </a:r>
            <a:r>
              <a:rPr sz="2800" b="0" dirty="0">
                <a:solidFill>
                  <a:srgbClr val="FFFFFF"/>
                </a:solidFill>
                <a:latin typeface="Arial Black"/>
                <a:cs typeface="Arial Black"/>
              </a:rPr>
              <a:t>How could this benefit you?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age3.jpeg" descr="Summer-Schools-2015-copy3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hape 167"/>
          <p:cNvSpPr>
            <a:spLocks noGrp="1"/>
          </p:cNvSpPr>
          <p:nvPr>
            <p:ph type="body" idx="1"/>
          </p:nvPr>
        </p:nvSpPr>
        <p:spPr>
          <a:xfrm>
            <a:off x="2128516" y="5622961"/>
            <a:ext cx="4592518" cy="85154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buSzTx/>
              <a:buNone/>
              <a:defRPr sz="3500" b="1">
                <a:solidFill>
                  <a:srgbClr val="FFFFFF"/>
                </a:solidFill>
                <a:latin typeface="Bliss-Bold"/>
                <a:ea typeface="Bliss-Bold"/>
                <a:cs typeface="Bliss-Bold"/>
                <a:sym typeface="Bliss-Bold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800" b="1" dirty="0">
                <a:solidFill>
                  <a:srgbClr val="FFFFFF"/>
                </a:solidFill>
                <a:latin typeface="Arial Black"/>
                <a:cs typeface="Arial Black"/>
              </a:rPr>
              <a:t>Hopes &amp; Hurdles? </a:t>
            </a:r>
          </a:p>
        </p:txBody>
      </p:sp>
      <p:pic>
        <p:nvPicPr>
          <p:cNvPr id="168" name="12CE5D39-B9E6-4BD9-852A-6D1376C9873E-L0-001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163723" y="1935015"/>
            <a:ext cx="4816554" cy="36124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age4.jpeg" descr="Summer-Schools-2015-copy4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Shape 171"/>
          <p:cNvSpPr/>
          <p:nvPr/>
        </p:nvSpPr>
        <p:spPr>
          <a:xfrm>
            <a:off x="298954" y="1285352"/>
            <a:ext cx="8845895" cy="493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/>
            <a:r>
              <a:rPr sz="3500" b="1" dirty="0">
                <a:solidFill>
                  <a:srgbClr val="FFFFFF"/>
                </a:solidFill>
                <a:latin typeface="Bliss-Bold"/>
                <a:ea typeface="Bliss-Bold"/>
                <a:cs typeface="Bliss-Bold"/>
                <a:sym typeface="Bliss-Bold"/>
              </a:rPr>
              <a:t>  </a:t>
            </a:r>
          </a:p>
          <a:p>
            <a:pPr lvl="0" algn="ctr"/>
            <a:r>
              <a:rPr sz="2800" b="1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Work well with </a:t>
            </a:r>
            <a:r>
              <a:rPr sz="2800" b="1" dirty="0" smtClean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others</a:t>
            </a:r>
            <a:r>
              <a:rPr lang="en-GB" sz="2800" b="1" dirty="0" smtClean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.</a:t>
            </a:r>
            <a:endParaRPr sz="2800" b="1" dirty="0">
              <a:solidFill>
                <a:srgbClr val="FFFFFF"/>
              </a:solidFill>
              <a:latin typeface="Arial"/>
              <a:ea typeface="Bliss-Bold"/>
              <a:cs typeface="Arial"/>
              <a:sym typeface="Bliss-Bold"/>
            </a:endParaRPr>
          </a:p>
          <a:p>
            <a:pPr lvl="0"/>
            <a:r>
              <a:rPr sz="2800" b="1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What might I </a:t>
            </a:r>
            <a:r>
              <a:rPr sz="2800" b="1" dirty="0">
                <a:latin typeface="Arial"/>
                <a:ea typeface="Bliss-Bold"/>
                <a:cs typeface="Arial"/>
                <a:sym typeface="Bliss-Bold"/>
              </a:rPr>
              <a:t>see</a:t>
            </a:r>
            <a:r>
              <a:rPr sz="2800" b="1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 or </a:t>
            </a:r>
            <a:r>
              <a:rPr sz="2800" b="1" dirty="0">
                <a:latin typeface="Arial"/>
                <a:ea typeface="Bliss-Bold"/>
                <a:cs typeface="Arial"/>
                <a:sym typeface="Bliss-Bold"/>
              </a:rPr>
              <a:t>hear</a:t>
            </a:r>
            <a:r>
              <a:rPr sz="2800" b="1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 </a:t>
            </a:r>
            <a:r>
              <a:rPr sz="2800" b="1" dirty="0" smtClean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if </a:t>
            </a:r>
            <a:r>
              <a:rPr sz="2800" b="1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you are?</a:t>
            </a:r>
          </a:p>
          <a:p>
            <a:pPr lvl="0"/>
            <a:endParaRPr sz="2800" b="1" dirty="0">
              <a:solidFill>
                <a:srgbClr val="FFFFFF"/>
              </a:solidFill>
              <a:latin typeface="Arial"/>
              <a:ea typeface="Bliss-Bold"/>
              <a:cs typeface="Arial"/>
              <a:sym typeface="Bliss-Bold"/>
            </a:endParaRPr>
          </a:p>
          <a:p>
            <a:pPr lvl="0"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-GB" sz="2800" b="1" dirty="0" smtClean="0">
                <a:solidFill>
                  <a:srgbClr val="FFFFFF"/>
                </a:solidFill>
                <a:uFill>
                  <a:solidFill>
                    <a:srgbClr val="EC008C"/>
                  </a:solidFill>
                </a:uFill>
                <a:latin typeface="Arial"/>
                <a:ea typeface="Calibri"/>
                <a:cs typeface="Arial"/>
                <a:sym typeface="Calibri"/>
              </a:rPr>
              <a:t> </a:t>
            </a:r>
            <a:r>
              <a:rPr sz="2800" b="1" dirty="0" smtClean="0">
                <a:solidFill>
                  <a:srgbClr val="FFFFFF"/>
                </a:solidFill>
                <a:uFill>
                  <a:solidFill>
                    <a:srgbClr val="EC008C"/>
                  </a:solidFill>
                </a:uFill>
                <a:latin typeface="Arial"/>
                <a:ea typeface="Calibri"/>
                <a:cs typeface="Arial"/>
                <a:sym typeface="Calibri"/>
              </a:rPr>
              <a:t>All</a:t>
            </a:r>
            <a:r>
              <a:rPr lang="en-GB" sz="2800" b="1" dirty="0" smtClean="0">
                <a:solidFill>
                  <a:srgbClr val="FFFFFF"/>
                </a:solidFill>
                <a:uFill>
                  <a:solidFill>
                    <a:srgbClr val="EC008C"/>
                  </a:solidFill>
                </a:uFill>
                <a:latin typeface="Arial"/>
                <a:ea typeface="Calibri"/>
                <a:cs typeface="Arial"/>
                <a:sym typeface="Calibri"/>
              </a:rPr>
              <a:t> </a:t>
            </a:r>
            <a:r>
              <a:rPr sz="2800" b="1" dirty="0" smtClean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?</a:t>
            </a:r>
            <a:endParaRPr sz="2800" b="1" dirty="0">
              <a:solidFill>
                <a:srgbClr val="FFFFFF"/>
              </a:solidFill>
              <a:latin typeface="Arial"/>
              <a:ea typeface="Bliss-Bold"/>
              <a:cs typeface="Arial"/>
              <a:sym typeface="Bliss-Bold"/>
            </a:endParaRPr>
          </a:p>
          <a:p>
            <a:pPr lvl="0">
              <a:buClr>
                <a:srgbClr val="FFFFFF"/>
              </a:buClr>
              <a:buSzPct val="100000"/>
              <a:buFont typeface="Arial"/>
              <a:buChar char="•"/>
            </a:pPr>
            <a:endParaRPr sz="2800" b="1" dirty="0">
              <a:solidFill>
                <a:srgbClr val="FFFFFF"/>
              </a:solidFill>
              <a:latin typeface="Arial"/>
              <a:ea typeface="Bliss-Bold"/>
              <a:cs typeface="Arial"/>
              <a:sym typeface="Bliss-Bold"/>
            </a:endParaRPr>
          </a:p>
          <a:p>
            <a:pPr lvl="0">
              <a:buClr>
                <a:srgbClr val="FFFFFF"/>
              </a:buClr>
              <a:buSzPct val="100000"/>
              <a:buFont typeface="Arial"/>
              <a:buChar char="•"/>
            </a:pPr>
            <a:r>
              <a:rPr sz="2800" b="1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 </a:t>
            </a:r>
            <a:r>
              <a:rPr sz="2800" b="1" dirty="0">
                <a:solidFill>
                  <a:srgbClr val="FFFFFF"/>
                </a:solidFill>
                <a:uFill>
                  <a:solidFill>
                    <a:srgbClr val="EC008C"/>
                  </a:solidFill>
                </a:uFill>
                <a:latin typeface="Arial"/>
                <a:ea typeface="Calibri"/>
                <a:cs typeface="Arial"/>
                <a:sym typeface="Calibri"/>
              </a:rPr>
              <a:t>Many</a:t>
            </a:r>
            <a:r>
              <a:rPr sz="2800" b="1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 ?</a:t>
            </a:r>
          </a:p>
          <a:p>
            <a:pPr lvl="0">
              <a:buClr>
                <a:srgbClr val="FFFFFF"/>
              </a:buClr>
              <a:buSzPct val="100000"/>
              <a:buFont typeface="Arial"/>
              <a:buChar char="•"/>
            </a:pPr>
            <a:endParaRPr sz="2800" b="1" dirty="0">
              <a:solidFill>
                <a:srgbClr val="FFFFFF"/>
              </a:solidFill>
              <a:latin typeface="Arial"/>
              <a:ea typeface="Bliss-Bold"/>
              <a:cs typeface="Arial"/>
              <a:sym typeface="Bliss-Bold"/>
            </a:endParaRPr>
          </a:p>
          <a:p>
            <a:pPr lvl="0">
              <a:buClr>
                <a:srgbClr val="FFFFFF"/>
              </a:buClr>
              <a:buSzPct val="100000"/>
              <a:buFont typeface="Arial"/>
              <a:buChar char="•"/>
            </a:pPr>
            <a:r>
              <a:rPr sz="2800" b="1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 </a:t>
            </a:r>
            <a:r>
              <a:rPr sz="2800" b="1" dirty="0">
                <a:solidFill>
                  <a:srgbClr val="FFFFFF"/>
                </a:solidFill>
                <a:uFill>
                  <a:solidFill>
                    <a:srgbClr val="EC008C"/>
                  </a:solidFill>
                </a:uFill>
                <a:latin typeface="Arial"/>
                <a:ea typeface="Calibri"/>
                <a:cs typeface="Arial"/>
                <a:sym typeface="Calibri"/>
              </a:rPr>
              <a:t>Some</a:t>
            </a:r>
            <a:r>
              <a:rPr sz="2800" b="1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 ?</a:t>
            </a:r>
          </a:p>
          <a:p>
            <a:pPr lvl="0">
              <a:buClr>
                <a:srgbClr val="FFFFFF"/>
              </a:buClr>
              <a:buSzPct val="100000"/>
              <a:buFont typeface="Arial"/>
              <a:buChar char="•"/>
            </a:pPr>
            <a:endParaRPr sz="2800" b="1" dirty="0">
              <a:solidFill>
                <a:srgbClr val="FFFFFF"/>
              </a:solidFill>
              <a:latin typeface="Arial"/>
              <a:ea typeface="Bliss-Bold"/>
              <a:cs typeface="Arial"/>
              <a:sym typeface="Bliss-Bold"/>
            </a:endParaRPr>
          </a:p>
          <a:p>
            <a:pPr lvl="0">
              <a:buClr>
                <a:srgbClr val="FFFFFF"/>
              </a:buClr>
              <a:buSzPct val="100000"/>
              <a:buFont typeface="Arial"/>
              <a:buChar char="•"/>
            </a:pPr>
            <a:r>
              <a:rPr sz="2800" b="1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 </a:t>
            </a:r>
            <a:r>
              <a:rPr sz="2800" b="1" dirty="0">
                <a:solidFill>
                  <a:srgbClr val="FFFFFF"/>
                </a:solidFill>
                <a:uFill>
                  <a:solidFill>
                    <a:srgbClr val="EC008C"/>
                  </a:solidFill>
                </a:uFill>
                <a:latin typeface="Arial"/>
                <a:ea typeface="Bliss-Bold"/>
                <a:cs typeface="Arial"/>
                <a:sym typeface="Bliss-Bold"/>
              </a:rPr>
              <a:t>Few</a:t>
            </a:r>
            <a:r>
              <a:rPr sz="2800" b="1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 ?</a:t>
            </a:r>
            <a:endParaRPr sz="2800" b="1" dirty="0">
              <a:solidFill>
                <a:srgbClr val="FFFFFF"/>
              </a:solidFill>
              <a:latin typeface="Arial"/>
              <a:ea typeface="Calibri"/>
              <a:cs typeface="Arial"/>
              <a:sym typeface="Calibri"/>
            </a:endParaRPr>
          </a:p>
        </p:txBody>
      </p:sp>
      <p:sp>
        <p:nvSpPr>
          <p:cNvPr id="172" name="Shape 172"/>
          <p:cNvSpPr/>
          <p:nvPr/>
        </p:nvSpPr>
        <p:spPr>
          <a:xfrm>
            <a:off x="465666" y="753870"/>
            <a:ext cx="8212668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5000" b="1">
                <a:solidFill>
                  <a:srgbClr val="FFFFFF"/>
                </a:solidFill>
                <a:latin typeface="Bliss-Bold"/>
                <a:ea typeface="Bliss-Bold"/>
                <a:cs typeface="Bliss-Bold"/>
                <a:sym typeface="Bliss-Bold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000" b="1" dirty="0">
                <a:solidFill>
                  <a:srgbClr val="FFFFFF"/>
                </a:solidFill>
                <a:latin typeface="Arial Black"/>
                <a:cs typeface="Arial Black"/>
              </a:rPr>
              <a:t>Refocus!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age4.jpeg" descr="Summer-Schools-2015-copy4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Shape 175"/>
          <p:cNvSpPr>
            <a:spLocks noGrp="1"/>
          </p:cNvSpPr>
          <p:nvPr>
            <p:ph type="title"/>
          </p:nvPr>
        </p:nvSpPr>
        <p:spPr>
          <a:xfrm>
            <a:off x="2607736" y="199554"/>
            <a:ext cx="4318000" cy="15081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rgbClr val="FFFFFF"/>
                </a:solidFill>
                <a:latin typeface="Bliss-Bold"/>
                <a:ea typeface="Bliss-Bold"/>
                <a:cs typeface="Bliss-Bold"/>
                <a:sym typeface="Bliss-Bold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000" b="1" dirty="0">
                <a:solidFill>
                  <a:srgbClr val="FFFFFF"/>
                </a:solidFill>
                <a:latin typeface="Arial Black"/>
                <a:cs typeface="Arial Black"/>
              </a:rPr>
              <a:t>Human Knot </a:t>
            </a:r>
          </a:p>
        </p:txBody>
      </p:sp>
      <p:pic>
        <p:nvPicPr>
          <p:cNvPr id="176" name="14F6F757-1C48-4218-91B2-B54286ED4266-L0-001.jpe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66592" y="2589341"/>
            <a:ext cx="5928529" cy="3955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DAF3B9DF-0EDD-44CA-B68B-B3661B8A4477-L0-001.jpe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257468" y="2594156"/>
            <a:ext cx="2810485" cy="39458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age4.jpeg" descr="Summer-Schools-2015-copy4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Shape 180"/>
          <p:cNvSpPr/>
          <p:nvPr/>
        </p:nvSpPr>
        <p:spPr>
          <a:xfrm>
            <a:off x="191882" y="2441737"/>
            <a:ext cx="8460433" cy="3665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/>
            <a:r>
              <a:rPr sz="3500" b="1" dirty="0">
                <a:solidFill>
                  <a:srgbClr val="FFFFFF"/>
                </a:solidFill>
                <a:latin typeface="Bliss-Bold"/>
                <a:ea typeface="Bliss-Bold"/>
                <a:cs typeface="Bliss-Bold"/>
                <a:sym typeface="Bliss-Bold"/>
              </a:rPr>
              <a:t>  </a:t>
            </a:r>
          </a:p>
          <a:p>
            <a:pPr lvl="0"/>
            <a:r>
              <a:rPr sz="2800" b="1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Which essential role did you play?</a:t>
            </a:r>
          </a:p>
          <a:p>
            <a:pPr marL="321468" lvl="0" indent="-321468">
              <a:spcBef>
                <a:spcPts val="700"/>
              </a:spcBef>
              <a:buSzPct val="100000"/>
              <a:buFont typeface="Arial"/>
              <a:buChar char="•"/>
            </a:pPr>
            <a:r>
              <a:rPr sz="2800" b="1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Driver</a:t>
            </a:r>
            <a:r>
              <a:rPr sz="2800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? </a:t>
            </a:r>
            <a:r>
              <a:rPr sz="2800" i="1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Led the group</a:t>
            </a:r>
            <a:endParaRPr sz="2800" dirty="0">
              <a:solidFill>
                <a:srgbClr val="FFFFFF"/>
              </a:solidFill>
              <a:latin typeface="Arial"/>
              <a:ea typeface="Bliss-Bold"/>
              <a:cs typeface="Arial"/>
              <a:sym typeface="Bliss-Bold"/>
            </a:endParaRPr>
          </a:p>
          <a:p>
            <a:pPr marL="321468" lvl="0" indent="-321468">
              <a:spcBef>
                <a:spcPts val="700"/>
              </a:spcBef>
              <a:buSzPct val="100000"/>
              <a:buFont typeface="Arial"/>
              <a:buChar char="•"/>
            </a:pPr>
            <a:r>
              <a:rPr sz="2800" b="1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Engine</a:t>
            </a:r>
            <a:r>
              <a:rPr sz="2800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? </a:t>
            </a:r>
            <a:r>
              <a:rPr sz="2800" i="1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Motivated others</a:t>
            </a:r>
            <a:endParaRPr sz="2800" dirty="0">
              <a:solidFill>
                <a:srgbClr val="FFFFFF"/>
              </a:solidFill>
              <a:latin typeface="Arial"/>
              <a:ea typeface="Bliss-Bold"/>
              <a:cs typeface="Arial"/>
              <a:sym typeface="Bliss-Bold"/>
            </a:endParaRPr>
          </a:p>
          <a:p>
            <a:pPr marL="321468" lvl="0" indent="-321468">
              <a:spcBef>
                <a:spcPts val="700"/>
              </a:spcBef>
              <a:buSzPct val="100000"/>
              <a:buFont typeface="Arial"/>
              <a:buChar char="•"/>
            </a:pPr>
            <a:r>
              <a:rPr sz="2800" b="1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Steering</a:t>
            </a:r>
            <a:r>
              <a:rPr sz="2800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wheel</a:t>
            </a:r>
            <a:r>
              <a:rPr sz="2800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? </a:t>
            </a:r>
            <a:r>
              <a:rPr sz="2800" i="1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Directed </a:t>
            </a:r>
            <a:r>
              <a:rPr lang="en-GB" sz="2800" i="1" dirty="0" smtClean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and</a:t>
            </a:r>
            <a:r>
              <a:rPr sz="2800" i="1" dirty="0" smtClean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 </a:t>
            </a:r>
            <a:r>
              <a:rPr sz="2800" i="1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organised others</a:t>
            </a:r>
            <a:endParaRPr sz="2800" dirty="0">
              <a:solidFill>
                <a:srgbClr val="FFFFFF"/>
              </a:solidFill>
              <a:latin typeface="Arial"/>
              <a:ea typeface="Bliss-Bold"/>
              <a:cs typeface="Arial"/>
              <a:sym typeface="Bliss-Bold"/>
            </a:endParaRPr>
          </a:p>
          <a:p>
            <a:pPr marL="321468" lvl="0" indent="-321468">
              <a:spcBef>
                <a:spcPts val="700"/>
              </a:spcBef>
              <a:buSzPct val="100000"/>
              <a:buFont typeface="Arial"/>
              <a:buChar char="•"/>
            </a:pPr>
            <a:r>
              <a:rPr sz="2800" b="1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Lights</a:t>
            </a:r>
            <a:r>
              <a:rPr sz="2800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? </a:t>
            </a:r>
            <a:r>
              <a:rPr sz="2800" i="1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Came up with solutions</a:t>
            </a:r>
            <a:endParaRPr sz="2800" dirty="0">
              <a:solidFill>
                <a:srgbClr val="FFFFFF"/>
              </a:solidFill>
              <a:latin typeface="Arial"/>
              <a:ea typeface="Bliss-Bold"/>
              <a:cs typeface="Arial"/>
              <a:sym typeface="Bliss-Bold"/>
            </a:endParaRPr>
          </a:p>
          <a:p>
            <a:pPr marL="321468" lvl="0" indent="-321468">
              <a:spcBef>
                <a:spcPts val="700"/>
              </a:spcBef>
              <a:buSzPct val="100000"/>
              <a:buFont typeface="Arial"/>
              <a:buChar char="•"/>
            </a:pPr>
            <a:r>
              <a:rPr sz="2800" b="1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Brakes</a:t>
            </a:r>
            <a:r>
              <a:rPr sz="2800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? </a:t>
            </a:r>
            <a:r>
              <a:rPr sz="2800" i="1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Got others to think before doing</a:t>
            </a:r>
          </a:p>
        </p:txBody>
      </p:sp>
      <p:pic>
        <p:nvPicPr>
          <p:cNvPr id="181" name="image14.png" descr="C:\Users\Hollie Batson1\AppData\Local\Microsoft\Windows\Temporary Internet Files\Content.IE5\4OO5FOWQ\school_bus[1].gif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478517" y="377324"/>
            <a:ext cx="2186966" cy="22894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age3.jpeg" descr="Summer-Schools-2015-copy3.jp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DEDC8719-1AC5-48CE-AEBF-140F2E9F778A-L0-001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84895" y="137481"/>
            <a:ext cx="8374649" cy="6280987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Shape 185"/>
          <p:cNvSpPr>
            <a:spLocks noGrp="1"/>
          </p:cNvSpPr>
          <p:nvPr>
            <p:ph type="body" idx="1"/>
          </p:nvPr>
        </p:nvSpPr>
        <p:spPr>
          <a:xfrm>
            <a:off x="681439" y="3361247"/>
            <a:ext cx="3823193" cy="1183470"/>
          </a:xfrm>
          <a:prstGeom prst="rect">
            <a:avLst/>
          </a:prstGeom>
        </p:spPr>
        <p:txBody>
          <a:bodyPr>
            <a:noAutofit/>
          </a:bodyPr>
          <a:lstStyle>
            <a:lvl1pPr marL="284606" indent="-284606" algn="ctr" defTabSz="379475">
              <a:spcBef>
                <a:spcPts val="500"/>
              </a:spcBef>
              <a:buSzTx/>
              <a:buNone/>
              <a:defRPr sz="2905" b="1">
                <a:solidFill>
                  <a:srgbClr val="F12922"/>
                </a:solidFill>
                <a:latin typeface="Bliss-Bold"/>
                <a:ea typeface="Bliss-Bold"/>
                <a:cs typeface="Bliss-Bold"/>
                <a:sym typeface="Bliss-Bold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800" b="1" dirty="0">
                <a:solidFill>
                  <a:srgbClr val="F12922"/>
                </a:solidFill>
                <a:latin typeface="Arial Black"/>
                <a:cs typeface="Arial Black"/>
              </a:rPr>
              <a:t>We need outstanding role models!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age3.jpeg" descr="Summer-Schools-2015-copy3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Shape 188"/>
          <p:cNvSpPr>
            <a:spLocks noGrp="1"/>
          </p:cNvSpPr>
          <p:nvPr>
            <p:ph type="body" idx="1"/>
          </p:nvPr>
        </p:nvSpPr>
        <p:spPr>
          <a:xfrm>
            <a:off x="251520" y="2636911"/>
            <a:ext cx="8892480" cy="3528393"/>
          </a:xfrm>
          <a:prstGeom prst="rect">
            <a:avLst/>
          </a:prstGeom>
        </p:spPr>
        <p:txBody>
          <a:bodyPr/>
          <a:lstStyle/>
          <a:p>
            <a:pPr lvl="0">
              <a:buSzTx/>
              <a:buNone/>
            </a:pPr>
            <a:endParaRPr/>
          </a:p>
        </p:txBody>
      </p:sp>
      <p:sp>
        <p:nvSpPr>
          <p:cNvPr id="189" name="Shape 189"/>
          <p:cNvSpPr/>
          <p:nvPr/>
        </p:nvSpPr>
        <p:spPr>
          <a:xfrm>
            <a:off x="1096861" y="2108997"/>
            <a:ext cx="10537110" cy="1107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3300">
                <a:solidFill>
                  <a:srgbClr val="FFFFFF"/>
                </a:solidFill>
                <a:latin typeface="Bliss-Bold"/>
                <a:ea typeface="Bliss-Bold"/>
                <a:cs typeface="Bliss-Bold"/>
                <a:sym typeface="Bliss-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FFFFFF"/>
                </a:solidFill>
              </a:rPr>
              <a:t>Expectations of a Summer School Mentor </a:t>
            </a:r>
          </a:p>
        </p:txBody>
      </p:sp>
      <p:sp>
        <p:nvSpPr>
          <p:cNvPr id="190" name="Shape 190"/>
          <p:cNvSpPr/>
          <p:nvPr/>
        </p:nvSpPr>
        <p:spPr>
          <a:xfrm>
            <a:off x="979128" y="2138126"/>
            <a:ext cx="8229601" cy="4525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lvl="0" algn="r" defTabSz="914400">
              <a:spcBef>
                <a:spcPts val="700"/>
              </a:spcBef>
              <a:buFont typeface="Arial"/>
            </a:pPr>
            <a:endParaRPr sz="3200"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lvl="0" defTabSz="914400">
              <a:spcBef>
                <a:spcPts val="700"/>
              </a:spcBef>
              <a:buFont typeface="Arial"/>
            </a:pPr>
            <a:endParaRPr sz="3200"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lvl="0" defTabSz="914400">
              <a:spcBef>
                <a:spcPts val="700"/>
              </a:spcBef>
              <a:buFont typeface="Arial"/>
            </a:pPr>
            <a:endParaRPr sz="3200"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lvl="0" defTabSz="914400">
              <a:spcBef>
                <a:spcPts val="700"/>
              </a:spcBef>
              <a:buFont typeface="Arial"/>
            </a:pPr>
            <a:endParaRPr sz="3200"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lvl="0" defTabSz="914400">
              <a:spcBef>
                <a:spcPts val="700"/>
              </a:spcBef>
              <a:buFont typeface="Arial"/>
            </a:pPr>
            <a:r>
              <a:rPr sz="3200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	</a:t>
            </a:r>
          </a:p>
          <a:p>
            <a:pPr lvl="0" defTabSz="914400">
              <a:spcBef>
                <a:spcPts val="700"/>
              </a:spcBef>
              <a:buFont typeface="Arial"/>
            </a:pPr>
            <a:r>
              <a:rPr sz="3200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sz="2800" b="1" dirty="0">
                <a:solidFill>
                  <a:srgbClr val="FFFFFF"/>
                </a:solidFill>
                <a:uFill>
                  <a:solidFill/>
                </a:uFill>
                <a:latin typeface="Arial"/>
                <a:ea typeface="Calibri"/>
                <a:cs typeface="Arial"/>
                <a:sym typeface="Calibri"/>
              </a:rPr>
              <a:t>Rarely	Sometimes	Always</a:t>
            </a:r>
          </a:p>
        </p:txBody>
      </p:sp>
      <p:graphicFrame>
        <p:nvGraphicFramePr>
          <p:cNvPr id="191" name="Table 191"/>
          <p:cNvGraphicFramePr/>
          <p:nvPr/>
        </p:nvGraphicFramePr>
        <p:xfrm>
          <a:off x="1025872" y="4106626"/>
          <a:ext cx="7343775" cy="588962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735012"/>
                <a:gridCol w="733425"/>
                <a:gridCol w="735013"/>
                <a:gridCol w="733425"/>
                <a:gridCol w="735012"/>
                <a:gridCol w="735013"/>
                <a:gridCol w="733425"/>
                <a:gridCol w="735012"/>
                <a:gridCol w="733425"/>
                <a:gridCol w="735013"/>
              </a:tblGrid>
              <a:tr h="588962">
                <a:tc>
                  <a:txBody>
                    <a:bodyPr/>
                    <a:lstStyle/>
                    <a:p>
                      <a:pPr lvl="0" algn="ctr" defTabSz="914400">
                        <a:defRPr sz="1800" b="0" i="0"/>
                      </a:pPr>
                      <a:endParaRPr/>
                    </a:p>
                  </a:txBody>
                  <a:tcPr marL="50773" marR="50773" marT="50773" marB="50773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b="0" i="0"/>
                      </a:pPr>
                      <a:endParaRPr/>
                    </a:p>
                  </a:txBody>
                  <a:tcPr marL="50773" marR="50773" marT="50773" marB="50773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b="0" i="0"/>
                      </a:pPr>
                      <a:endParaRPr/>
                    </a:p>
                  </a:txBody>
                  <a:tcPr marL="50773" marR="50773" marT="50773" marB="50773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b="0" i="0"/>
                      </a:pPr>
                      <a:endParaRPr/>
                    </a:p>
                  </a:txBody>
                  <a:tcPr marL="50773" marR="50773" marT="50773" marB="50773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b="0" i="0"/>
                      </a:pPr>
                      <a:endParaRPr/>
                    </a:p>
                  </a:txBody>
                  <a:tcPr marL="50773" marR="50773" marT="50773" marB="50773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b="0" i="0"/>
                      </a:pPr>
                      <a:endParaRPr/>
                    </a:p>
                  </a:txBody>
                  <a:tcPr marL="50773" marR="50773" marT="50773" marB="50773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b="0" i="0"/>
                      </a:pPr>
                      <a:endParaRPr/>
                    </a:p>
                  </a:txBody>
                  <a:tcPr marL="50773" marR="50773" marT="50773" marB="50773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b="0" i="0"/>
                      </a:pPr>
                      <a:endParaRPr/>
                    </a:p>
                  </a:txBody>
                  <a:tcPr marL="50773" marR="50773" marT="50773" marB="50773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b="0" i="0"/>
                      </a:pPr>
                      <a:endParaRPr/>
                    </a:p>
                  </a:txBody>
                  <a:tcPr marL="50773" marR="50773" marT="50773" marB="50773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b="0" i="0"/>
                      </a:pPr>
                      <a:endParaRPr/>
                    </a:p>
                  </a:txBody>
                  <a:tcPr marL="50773" marR="50773" marT="50773" marB="50773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192" name="Shape 192"/>
          <p:cNvSpPr/>
          <p:nvPr/>
        </p:nvSpPr>
        <p:spPr>
          <a:xfrm>
            <a:off x="7087943" y="2700340"/>
            <a:ext cx="296707" cy="10081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7743"/>
                </a:moveTo>
                <a:lnTo>
                  <a:pt x="5400" y="17743"/>
                </a:lnTo>
                <a:lnTo>
                  <a:pt x="5400" y="0"/>
                </a:lnTo>
                <a:lnTo>
                  <a:pt x="16200" y="0"/>
                </a:lnTo>
                <a:lnTo>
                  <a:pt x="16200" y="17743"/>
                </a:lnTo>
                <a:lnTo>
                  <a:pt x="21600" y="17743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4F81BD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50800" tIns="50800" rIns="50800" bIns="50800" anchor="ctr"/>
          <a:lstStyle/>
          <a:p>
            <a:pPr lvl="0"/>
            <a:endParaRPr/>
          </a:p>
        </p:txBody>
      </p:sp>
      <p:sp>
        <p:nvSpPr>
          <p:cNvPr id="193" name="Shape 193"/>
          <p:cNvSpPr/>
          <p:nvPr/>
        </p:nvSpPr>
        <p:spPr>
          <a:xfrm>
            <a:off x="6696236" y="3789040"/>
            <a:ext cx="1080121" cy="1224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lnTo>
                  <a:pt x="10800" y="0"/>
                </a:lnTo>
                <a:cubicBezTo>
                  <a:pt x="16765" y="0"/>
                  <a:pt x="21600" y="4835"/>
                  <a:pt x="21600" y="10800"/>
                </a:cubicBezTo>
                <a:lnTo>
                  <a:pt x="21600" y="10800"/>
                </a:lnTo>
                <a:cubicBezTo>
                  <a:pt x="21600" y="16765"/>
                  <a:pt x="16765" y="21600"/>
                  <a:pt x="10800" y="21600"/>
                </a:cubicBezTo>
                <a:lnTo>
                  <a:pt x="10800" y="21600"/>
                </a:lnTo>
                <a:cubicBezTo>
                  <a:pt x="4835" y="21600"/>
                  <a:pt x="0" y="16765"/>
                  <a:pt x="0" y="10800"/>
                </a:cubicBezTo>
                <a:close/>
              </a:path>
            </a:pathLst>
          </a:custGeom>
          <a:ln w="25400">
            <a:solidFill>
              <a:srgbClr val="FF0000"/>
            </a:solidFill>
            <a:round/>
          </a:ln>
        </p:spPr>
        <p:txBody>
          <a:bodyPr lIns="50800" tIns="50800" rIns="50800" bIns="50800" anchor="ctr"/>
          <a:lstStyle/>
          <a:p>
            <a:pPr lvl="0" algn="ctr" defTabSz="914400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image3.jpeg" descr="Summer-Schools-2015-copy3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Shape 110"/>
          <p:cNvSpPr/>
          <p:nvPr/>
        </p:nvSpPr>
        <p:spPr>
          <a:xfrm>
            <a:off x="587318" y="2487508"/>
            <a:ext cx="8091016" cy="2516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401052" lvl="0" indent="-401052" defTabSz="914400">
              <a:spcBef>
                <a:spcPts val="700"/>
              </a:spcBef>
              <a:buSzPct val="100000"/>
              <a:buAutoNum type="arabicPeriod"/>
            </a:pPr>
            <a:r>
              <a:rPr sz="2800" b="1" dirty="0">
                <a:solidFill>
                  <a:srgbClr val="FFFFFF"/>
                </a:solidFill>
                <a:uFill>
                  <a:solidFill/>
                </a:uFill>
                <a:latin typeface="Arial"/>
                <a:ea typeface="Bliss-Bold"/>
                <a:cs typeface="Arial"/>
                <a:sym typeface="Bliss-Bold"/>
              </a:rPr>
              <a:t>Why </a:t>
            </a:r>
            <a:r>
              <a:rPr lang="en-GB" sz="2800" b="1" dirty="0" smtClean="0">
                <a:solidFill>
                  <a:srgbClr val="FFFFFF"/>
                </a:solidFill>
                <a:uFill>
                  <a:solidFill/>
                </a:uFill>
                <a:latin typeface="Arial"/>
                <a:ea typeface="Bliss-Bold"/>
                <a:cs typeface="Arial"/>
                <a:sym typeface="Bliss-Bold"/>
              </a:rPr>
              <a:t>S</a:t>
            </a:r>
            <a:r>
              <a:rPr sz="2800" b="1" dirty="0" smtClean="0">
                <a:solidFill>
                  <a:srgbClr val="FFFFFF"/>
                </a:solidFill>
                <a:uFill>
                  <a:solidFill/>
                </a:uFill>
                <a:latin typeface="Arial"/>
                <a:ea typeface="Bliss-Bold"/>
                <a:cs typeface="Arial"/>
                <a:sym typeface="Bliss-Bold"/>
              </a:rPr>
              <a:t>ummer </a:t>
            </a:r>
            <a:r>
              <a:rPr lang="en-GB" sz="2800" b="1" dirty="0">
                <a:solidFill>
                  <a:srgbClr val="FFFFFF"/>
                </a:solidFill>
                <a:uFill>
                  <a:solidFill/>
                </a:uFill>
                <a:latin typeface="Arial"/>
                <a:ea typeface="Bliss-Bold"/>
                <a:cs typeface="Arial"/>
                <a:sym typeface="Bliss-Bold"/>
              </a:rPr>
              <a:t>S</a:t>
            </a:r>
            <a:r>
              <a:rPr sz="2800" b="1" dirty="0" smtClean="0">
                <a:solidFill>
                  <a:srgbClr val="FFFFFF"/>
                </a:solidFill>
                <a:uFill>
                  <a:solidFill/>
                </a:uFill>
                <a:latin typeface="Arial"/>
                <a:ea typeface="Bliss-Bold"/>
                <a:cs typeface="Arial"/>
                <a:sym typeface="Bliss-Bold"/>
              </a:rPr>
              <a:t>chool </a:t>
            </a:r>
            <a:r>
              <a:rPr lang="en-GB" sz="2800" b="1" dirty="0" smtClean="0">
                <a:solidFill>
                  <a:srgbClr val="FFFFFF"/>
                </a:solidFill>
                <a:uFill>
                  <a:solidFill/>
                </a:uFill>
                <a:latin typeface="Arial"/>
                <a:ea typeface="Bliss-Bold"/>
                <a:cs typeface="Arial"/>
                <a:sym typeface="Bliss-Bold"/>
              </a:rPr>
              <a:t>and</a:t>
            </a:r>
            <a:r>
              <a:rPr sz="2800" b="1" dirty="0" smtClean="0">
                <a:solidFill>
                  <a:srgbClr val="FFFFFF"/>
                </a:solidFill>
                <a:uFill>
                  <a:solidFill/>
                </a:uFill>
                <a:latin typeface="Arial"/>
                <a:ea typeface="Bliss-Bold"/>
                <a:cs typeface="Arial"/>
                <a:sym typeface="Bliss-Bold"/>
              </a:rPr>
              <a:t> </a:t>
            </a:r>
            <a:r>
              <a:rPr sz="2800" b="1" dirty="0">
                <a:solidFill>
                  <a:srgbClr val="FFFFFF"/>
                </a:solidFill>
                <a:uFill>
                  <a:solidFill/>
                </a:uFill>
                <a:latin typeface="Arial"/>
                <a:ea typeface="Bliss-Bold"/>
                <a:cs typeface="Arial"/>
                <a:sym typeface="Bliss-Bold"/>
              </a:rPr>
              <a:t>what is involved</a:t>
            </a:r>
            <a:r>
              <a:rPr sz="2800" b="1" dirty="0" smtClean="0">
                <a:solidFill>
                  <a:srgbClr val="FFFFFF"/>
                </a:solidFill>
                <a:uFill>
                  <a:solidFill/>
                </a:uFill>
                <a:latin typeface="Arial"/>
                <a:ea typeface="Bliss-Bold"/>
                <a:cs typeface="Arial"/>
                <a:sym typeface="Bliss-Bold"/>
              </a:rPr>
              <a:t>?</a:t>
            </a:r>
            <a:endParaRPr sz="2800" b="1" dirty="0">
              <a:solidFill>
                <a:srgbClr val="FFFFFF"/>
              </a:solidFill>
              <a:uFill>
                <a:solidFill/>
              </a:uFill>
              <a:latin typeface="Arial"/>
              <a:ea typeface="Bliss-Bold"/>
              <a:cs typeface="Arial"/>
              <a:sym typeface="Bliss-Bold"/>
            </a:endParaRPr>
          </a:p>
          <a:p>
            <a:pPr marL="401052" lvl="0" indent="-401052" defTabSz="914400">
              <a:spcBef>
                <a:spcPts val="700"/>
              </a:spcBef>
              <a:buSzPct val="100000"/>
              <a:buAutoNum type="arabicPeriod" startAt="2"/>
            </a:pPr>
            <a:r>
              <a:rPr sz="2800" b="1" dirty="0">
                <a:solidFill>
                  <a:srgbClr val="FFFFFF"/>
                </a:solidFill>
                <a:uFill>
                  <a:solidFill/>
                </a:uFill>
                <a:latin typeface="Arial"/>
                <a:ea typeface="Bliss-Bold"/>
                <a:cs typeface="Arial"/>
                <a:sym typeface="Bliss-Bold"/>
              </a:rPr>
              <a:t>The role of a </a:t>
            </a:r>
            <a:r>
              <a:rPr lang="en-GB" sz="2800" b="1" dirty="0" smtClean="0">
                <a:solidFill>
                  <a:srgbClr val="FFFFFF"/>
                </a:solidFill>
                <a:uFill>
                  <a:solidFill/>
                </a:uFill>
                <a:latin typeface="Arial"/>
                <a:ea typeface="Bliss-Bold"/>
                <a:cs typeface="Arial"/>
                <a:sym typeface="Bliss-Bold"/>
              </a:rPr>
              <a:t>M</a:t>
            </a:r>
            <a:r>
              <a:rPr sz="2800" b="1" dirty="0" smtClean="0">
                <a:solidFill>
                  <a:srgbClr val="FFFFFF"/>
                </a:solidFill>
                <a:uFill>
                  <a:solidFill/>
                </a:uFill>
                <a:latin typeface="Arial"/>
                <a:ea typeface="Bliss-Bold"/>
                <a:cs typeface="Arial"/>
                <a:sym typeface="Bliss-Bold"/>
              </a:rPr>
              <a:t>entor </a:t>
            </a:r>
            <a:r>
              <a:rPr lang="en-GB" sz="2800" b="1" dirty="0" smtClean="0">
                <a:solidFill>
                  <a:srgbClr val="FFFFFF"/>
                </a:solidFill>
                <a:uFill>
                  <a:solidFill/>
                </a:uFill>
                <a:latin typeface="Arial"/>
                <a:ea typeface="Bliss-Bold"/>
                <a:cs typeface="Arial"/>
                <a:sym typeface="Bliss-Bold"/>
              </a:rPr>
              <a:t>and</a:t>
            </a:r>
            <a:r>
              <a:rPr sz="2800" b="1" dirty="0" smtClean="0">
                <a:solidFill>
                  <a:srgbClr val="FFFFFF"/>
                </a:solidFill>
                <a:uFill>
                  <a:solidFill/>
                </a:uFill>
                <a:latin typeface="Arial"/>
                <a:ea typeface="Bliss-Bold"/>
                <a:cs typeface="Arial"/>
                <a:sym typeface="Bliss-Bold"/>
              </a:rPr>
              <a:t> </a:t>
            </a:r>
            <a:r>
              <a:rPr sz="2800" b="1" dirty="0">
                <a:solidFill>
                  <a:srgbClr val="FFFFFF"/>
                </a:solidFill>
                <a:uFill>
                  <a:solidFill/>
                </a:uFill>
                <a:latin typeface="Arial"/>
                <a:ea typeface="Bliss-Bold"/>
                <a:cs typeface="Arial"/>
                <a:sym typeface="Bliss-Bold"/>
              </a:rPr>
              <a:t>the skills they </a:t>
            </a:r>
            <a:r>
              <a:rPr sz="2800" b="1" dirty="0" smtClean="0">
                <a:solidFill>
                  <a:srgbClr val="FFFFFF"/>
                </a:solidFill>
                <a:uFill>
                  <a:solidFill/>
                </a:uFill>
                <a:latin typeface="Arial"/>
                <a:ea typeface="Bliss-Bold"/>
                <a:cs typeface="Arial"/>
                <a:sym typeface="Bliss-Bold"/>
              </a:rPr>
              <a:t>need</a:t>
            </a:r>
            <a:endParaRPr sz="2800" b="1" dirty="0">
              <a:solidFill>
                <a:srgbClr val="FFFFFF"/>
              </a:solidFill>
              <a:uFill>
                <a:solidFill/>
              </a:uFill>
              <a:latin typeface="Arial"/>
              <a:ea typeface="Bliss-Bold"/>
              <a:cs typeface="Arial"/>
              <a:sym typeface="Bliss-Bold"/>
            </a:endParaRPr>
          </a:p>
          <a:p>
            <a:pPr marL="401052" lvl="0" indent="-401052" defTabSz="914400">
              <a:spcBef>
                <a:spcPts val="700"/>
              </a:spcBef>
              <a:buSzPct val="100000"/>
              <a:buAutoNum type="arabicPeriod" startAt="3"/>
            </a:pPr>
            <a:r>
              <a:rPr sz="2800" b="1" dirty="0">
                <a:solidFill>
                  <a:srgbClr val="FFFFFF"/>
                </a:solidFill>
                <a:uFill>
                  <a:solidFill/>
                </a:uFill>
                <a:latin typeface="Arial"/>
                <a:ea typeface="Bliss-Bold"/>
                <a:cs typeface="Arial"/>
                <a:sym typeface="Bliss-Bold"/>
              </a:rPr>
              <a:t>The skills pupils need to be successful </a:t>
            </a:r>
            <a:r>
              <a:rPr lang="en-GB" sz="2800" b="1" dirty="0" smtClean="0">
                <a:solidFill>
                  <a:srgbClr val="FFFFFF"/>
                </a:solidFill>
                <a:uFill>
                  <a:solidFill/>
                </a:uFill>
                <a:latin typeface="Arial"/>
                <a:ea typeface="Bliss-Bold"/>
                <a:cs typeface="Arial"/>
                <a:sym typeface="Bliss-Bold"/>
              </a:rPr>
              <a:t>in </a:t>
            </a:r>
            <a:r>
              <a:rPr sz="2800" b="1" dirty="0" smtClean="0">
                <a:solidFill>
                  <a:srgbClr val="FFFFFF"/>
                </a:solidFill>
                <a:uFill>
                  <a:solidFill/>
                </a:uFill>
                <a:latin typeface="Arial"/>
                <a:ea typeface="Bliss-Bold"/>
                <a:cs typeface="Arial"/>
                <a:sym typeface="Bliss-Bold"/>
              </a:rPr>
              <a:t>Y</a:t>
            </a:r>
            <a:r>
              <a:rPr lang="en-GB" sz="2800" b="1" dirty="0" smtClean="0">
                <a:solidFill>
                  <a:srgbClr val="FFFFFF"/>
                </a:solidFill>
                <a:uFill>
                  <a:solidFill/>
                </a:uFill>
                <a:latin typeface="Arial"/>
                <a:ea typeface="Bliss-Bold"/>
                <a:cs typeface="Arial"/>
                <a:sym typeface="Bliss-Bold"/>
              </a:rPr>
              <a:t>ear </a:t>
            </a:r>
            <a:r>
              <a:rPr sz="2800" b="1" dirty="0" smtClean="0">
                <a:solidFill>
                  <a:srgbClr val="FFFFFF"/>
                </a:solidFill>
                <a:uFill>
                  <a:solidFill/>
                </a:uFill>
                <a:latin typeface="Arial"/>
                <a:ea typeface="Bliss-Bold"/>
                <a:cs typeface="Arial"/>
                <a:sym typeface="Bliss-Bold"/>
              </a:rPr>
              <a:t>7</a:t>
            </a:r>
            <a:endParaRPr sz="2800" b="1" dirty="0">
              <a:solidFill>
                <a:srgbClr val="FFFFFF"/>
              </a:solidFill>
              <a:uFill>
                <a:solidFill/>
              </a:uFill>
              <a:latin typeface="Arial"/>
              <a:ea typeface="Bliss-Bold"/>
              <a:cs typeface="Arial"/>
              <a:sym typeface="Bliss-Bold"/>
            </a:endParaRPr>
          </a:p>
          <a:p>
            <a:pPr marL="401052" lvl="0" indent="-401052" defTabSz="914400">
              <a:spcBef>
                <a:spcPts val="700"/>
              </a:spcBef>
              <a:buSzPct val="100000"/>
              <a:buAutoNum type="arabicPeriod" startAt="4"/>
            </a:pPr>
            <a:r>
              <a:rPr sz="2800" b="1" dirty="0">
                <a:solidFill>
                  <a:srgbClr val="FFFFFF"/>
                </a:solidFill>
                <a:uFill>
                  <a:solidFill/>
                </a:uFill>
                <a:latin typeface="Arial"/>
                <a:ea typeface="Bliss-Bold"/>
                <a:cs typeface="Arial"/>
                <a:sym typeface="Bliss-Bold"/>
              </a:rPr>
              <a:t>Understanding how to </a:t>
            </a:r>
            <a:r>
              <a:rPr lang="en-GB" sz="2800" b="1" dirty="0">
                <a:solidFill>
                  <a:srgbClr val="FFFFFF"/>
                </a:solidFill>
                <a:uFill>
                  <a:solidFill/>
                </a:uFill>
                <a:latin typeface="Arial"/>
                <a:ea typeface="Bliss-Bold"/>
                <a:cs typeface="Arial"/>
                <a:sym typeface="Bliss-Bold"/>
              </a:rPr>
              <a:t>m</a:t>
            </a:r>
            <a:r>
              <a:rPr sz="2800" b="1" dirty="0" smtClean="0">
                <a:solidFill>
                  <a:srgbClr val="FFFFFF"/>
                </a:solidFill>
                <a:uFill>
                  <a:solidFill/>
                </a:uFill>
                <a:latin typeface="Arial"/>
                <a:ea typeface="Bliss-Bold"/>
                <a:cs typeface="Arial"/>
                <a:sym typeface="Bliss-Bold"/>
              </a:rPr>
              <a:t>entor</a:t>
            </a:r>
            <a:endParaRPr sz="2800" b="1" dirty="0">
              <a:solidFill>
                <a:srgbClr val="FFFFFF"/>
              </a:solidFill>
              <a:uFill>
                <a:solidFill/>
              </a:uFill>
              <a:latin typeface="Arial"/>
              <a:ea typeface="Bliss-Bold"/>
              <a:cs typeface="Arial"/>
              <a:sym typeface="Bliss-Bold"/>
            </a:endParaRPr>
          </a:p>
        </p:txBody>
      </p:sp>
      <p:sp>
        <p:nvSpPr>
          <p:cNvPr id="111" name="Shape 111"/>
          <p:cNvSpPr/>
          <p:nvPr/>
        </p:nvSpPr>
        <p:spPr>
          <a:xfrm>
            <a:off x="465666" y="482942"/>
            <a:ext cx="8212668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5000" b="1">
                <a:solidFill>
                  <a:srgbClr val="FFFFFF"/>
                </a:solidFill>
                <a:latin typeface="Bliss-Bold"/>
                <a:ea typeface="Bliss-Bold"/>
                <a:cs typeface="Bliss-Bold"/>
                <a:sym typeface="Bliss-Bold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000" b="0" dirty="0">
                <a:solidFill>
                  <a:srgbClr val="FFFFFF"/>
                </a:solidFill>
                <a:latin typeface="Arial Black"/>
                <a:cs typeface="Arial Black"/>
              </a:rPr>
              <a:t>Today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age7.jpeg" descr="Summer-Schools-2015-copy7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Shape 196"/>
          <p:cNvSpPr/>
          <p:nvPr/>
        </p:nvSpPr>
        <p:spPr>
          <a:xfrm>
            <a:off x="389466" y="2322881"/>
            <a:ext cx="8144934" cy="2816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endParaRPr sz="3500" b="1" dirty="0">
              <a:solidFill>
                <a:srgbClr val="FFFFFF"/>
              </a:solidFill>
              <a:latin typeface="Bliss-Bold"/>
              <a:ea typeface="Bliss-Bold"/>
              <a:cs typeface="Bliss-Bold"/>
              <a:sym typeface="Bliss-Bold"/>
            </a:endParaRPr>
          </a:p>
          <a:p>
            <a:pPr lvl="0">
              <a:buClr>
                <a:srgbClr val="FFFFFF"/>
              </a:buClr>
              <a:buSzPct val="100000"/>
              <a:buFont typeface="Arial"/>
              <a:buChar char="•"/>
            </a:pPr>
            <a:r>
              <a:rPr sz="3000" b="1" dirty="0">
                <a:solidFill>
                  <a:srgbClr val="FFFFFF"/>
                </a:solidFill>
                <a:latin typeface="Bliss-Bold"/>
                <a:ea typeface="Bliss-Bold"/>
                <a:cs typeface="Bliss-Bold"/>
                <a:sym typeface="Bliss-Bold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Did you enjoy the activity </a:t>
            </a:r>
            <a:r>
              <a:rPr lang="en-GB" sz="2800" b="1" dirty="0" smtClean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and</a:t>
            </a:r>
            <a:r>
              <a:rPr sz="2800" b="1" dirty="0" smtClean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why?</a:t>
            </a:r>
            <a:endParaRPr sz="2800" b="1" dirty="0">
              <a:latin typeface="Arial"/>
              <a:ea typeface="Calibri"/>
              <a:cs typeface="Arial"/>
              <a:sym typeface="Calibri"/>
            </a:endParaRPr>
          </a:p>
          <a:p>
            <a:pPr lvl="0"/>
            <a:endParaRPr sz="2800" b="1" dirty="0">
              <a:solidFill>
                <a:srgbClr val="FFFFFF"/>
              </a:solidFill>
              <a:latin typeface="Arial"/>
              <a:ea typeface="Bliss-Bold"/>
              <a:cs typeface="Arial"/>
              <a:sym typeface="Bliss-Bold"/>
            </a:endParaRPr>
          </a:p>
          <a:p>
            <a:pPr lvl="0">
              <a:buClr>
                <a:srgbClr val="FFFFFF"/>
              </a:buClr>
              <a:buSzPct val="100000"/>
              <a:buFont typeface="Arial"/>
              <a:buChar char="•"/>
            </a:pPr>
            <a:r>
              <a:rPr sz="2800" b="1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 Would everyone enjoy it?</a:t>
            </a:r>
            <a:endParaRPr sz="2800" b="1" dirty="0">
              <a:latin typeface="Arial"/>
              <a:ea typeface="Calibri"/>
              <a:cs typeface="Arial"/>
              <a:sym typeface="Calibri"/>
            </a:endParaRPr>
          </a:p>
          <a:p>
            <a:pPr lvl="0"/>
            <a:endParaRPr sz="2800" b="1" dirty="0">
              <a:solidFill>
                <a:srgbClr val="FFFFFF"/>
              </a:solidFill>
              <a:latin typeface="Arial"/>
              <a:ea typeface="Bliss-Bold"/>
              <a:cs typeface="Arial"/>
              <a:sym typeface="Bliss-Bold"/>
            </a:endParaRPr>
          </a:p>
          <a:p>
            <a:pPr lvl="0">
              <a:buClr>
                <a:srgbClr val="FFFFFF"/>
              </a:buClr>
              <a:buSzPct val="100000"/>
              <a:buFont typeface="Arial"/>
              <a:buChar char="•"/>
            </a:pPr>
            <a:r>
              <a:rPr sz="2800" b="1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 Would you deliver this energiser on </a:t>
            </a:r>
            <a:r>
              <a:rPr lang="en-GB" sz="2800" b="1" dirty="0" smtClean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D</a:t>
            </a:r>
            <a:r>
              <a:rPr sz="2800" b="1" dirty="0" smtClean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ay </a:t>
            </a:r>
            <a:r>
              <a:rPr sz="2800" b="1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1? </a:t>
            </a:r>
          </a:p>
        </p:txBody>
      </p:sp>
      <p:sp>
        <p:nvSpPr>
          <p:cNvPr id="4" name="Shape 175"/>
          <p:cNvSpPr>
            <a:spLocks noGrp="1"/>
          </p:cNvSpPr>
          <p:nvPr>
            <p:ph type="title"/>
          </p:nvPr>
        </p:nvSpPr>
        <p:spPr>
          <a:xfrm>
            <a:off x="2540900" y="199554"/>
            <a:ext cx="4318000" cy="15081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rgbClr val="FFFFFF"/>
                </a:solidFill>
                <a:latin typeface="Bliss-Bold"/>
                <a:ea typeface="Bliss-Bold"/>
                <a:cs typeface="Bliss-Bold"/>
                <a:sym typeface="Bliss-Bold"/>
              </a:defRPr>
            </a:lvl1pPr>
          </a:lstStyle>
          <a:p>
            <a:pPr lvl="0"/>
            <a:r>
              <a:rPr lang="en-US" sz="4000" dirty="0">
                <a:latin typeface="Arial Black"/>
                <a:cs typeface="Arial Black"/>
              </a:rPr>
              <a:t>Pair and share </a:t>
            </a:r>
            <a:endParaRPr lang="en-US" sz="4000" dirty="0">
              <a:latin typeface="Arial Black"/>
              <a:ea typeface="Calibri"/>
              <a:cs typeface="Arial Black"/>
              <a:sym typeface="Calibri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/>
          </p:cNvSpPr>
          <p:nvPr>
            <p:ph type="body" idx="1"/>
          </p:nvPr>
        </p:nvSpPr>
        <p:spPr>
          <a:xfrm>
            <a:off x="3851919" y="5589239"/>
            <a:ext cx="2160241" cy="731441"/>
          </a:xfrm>
          <a:prstGeom prst="rect">
            <a:avLst/>
          </a:prstGeom>
        </p:spPr>
        <p:txBody>
          <a:bodyPr/>
          <a:lstStyle>
            <a:lvl1pPr>
              <a:buSzTx/>
              <a:buNone/>
              <a:defRPr sz="3500" b="1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500" b="1">
                <a:solidFill>
                  <a:srgbClr val="FFFFFF"/>
                </a:solidFill>
              </a:rPr>
              <a:t>Break</a:t>
            </a:r>
          </a:p>
        </p:txBody>
      </p:sp>
      <p:pic>
        <p:nvPicPr>
          <p:cNvPr id="199" name="image5.jpeg" descr="Summer-Schools-2015-copy5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AC108674-3607-46A0-9FAC-427E1CCBE733-L0-001.jpe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091216" y="2259749"/>
            <a:ext cx="5295183" cy="3532881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Shape 201"/>
          <p:cNvSpPr>
            <a:spLocks noGrp="1"/>
          </p:cNvSpPr>
          <p:nvPr>
            <p:ph type="title"/>
          </p:nvPr>
        </p:nvSpPr>
        <p:spPr>
          <a:xfrm>
            <a:off x="796526" y="2286764"/>
            <a:ext cx="4722973" cy="121367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500" b="1">
                <a:solidFill>
                  <a:srgbClr val="FFFFFF"/>
                </a:solidFill>
                <a:latin typeface="Bliss-Bold"/>
                <a:ea typeface="Bliss-Bold"/>
                <a:cs typeface="Bliss-Bold"/>
                <a:sym typeface="Bliss-Bold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000" b="1" dirty="0">
                <a:solidFill>
                  <a:srgbClr val="FFFFFF"/>
                </a:solidFill>
                <a:latin typeface="Arial Black"/>
                <a:cs typeface="Arial Black"/>
              </a:rPr>
              <a:t>Break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image4.jpeg" descr="Summer-Schools-2015-copy4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Shape 204"/>
          <p:cNvSpPr/>
          <p:nvPr/>
        </p:nvSpPr>
        <p:spPr>
          <a:xfrm>
            <a:off x="470271" y="2216884"/>
            <a:ext cx="8460432" cy="3647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/>
            <a:r>
              <a:rPr sz="3500" dirty="0">
                <a:solidFill>
                  <a:srgbClr val="FFFFFF"/>
                </a:solidFill>
                <a:latin typeface="Bliss-Bold"/>
                <a:ea typeface="Bliss-Bold"/>
                <a:cs typeface="Bliss-Bold"/>
                <a:sym typeface="Bliss-Bold"/>
              </a:rPr>
              <a:t>  </a:t>
            </a:r>
            <a:r>
              <a:rPr sz="2800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Cope with challenge!</a:t>
            </a:r>
          </a:p>
          <a:p>
            <a:pPr lvl="0">
              <a:buClr>
                <a:srgbClr val="FFFFFF"/>
              </a:buClr>
              <a:buSzPct val="100000"/>
              <a:buFont typeface="Arial"/>
              <a:buChar char="•"/>
            </a:pPr>
            <a:r>
              <a:rPr sz="2800" dirty="0">
                <a:solidFill>
                  <a:srgbClr val="FFFF00"/>
                </a:solidFill>
                <a:uFill>
                  <a:solidFill>
                    <a:srgbClr val="EC008C"/>
                  </a:solidFill>
                </a:uFill>
                <a:latin typeface="Arial"/>
                <a:ea typeface="Calibri"/>
                <a:cs typeface="Arial"/>
                <a:sym typeface="Calibri"/>
              </a:rPr>
              <a:t>All</a:t>
            </a:r>
            <a:r>
              <a:rPr sz="2800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 be willing to have a go</a:t>
            </a:r>
            <a:endParaRPr sz="2800" dirty="0">
              <a:latin typeface="Arial"/>
              <a:ea typeface="Calibri"/>
              <a:cs typeface="Arial"/>
              <a:sym typeface="Calibri"/>
            </a:endParaRPr>
          </a:p>
          <a:p>
            <a:pPr lvl="0">
              <a:buClr>
                <a:srgbClr val="FFFFFF"/>
              </a:buClr>
              <a:buSzPct val="100000"/>
              <a:buFont typeface="Arial"/>
              <a:buChar char="•"/>
            </a:pPr>
            <a:endParaRPr sz="2800" dirty="0">
              <a:solidFill>
                <a:srgbClr val="FFFFFF"/>
              </a:solidFill>
              <a:latin typeface="Arial"/>
              <a:ea typeface="Bliss-Bold"/>
              <a:cs typeface="Arial"/>
              <a:sym typeface="Bliss-Bold"/>
            </a:endParaRPr>
          </a:p>
          <a:p>
            <a:pPr lvl="0">
              <a:buClr>
                <a:srgbClr val="FFFFFF"/>
              </a:buClr>
              <a:buSzPct val="100000"/>
              <a:buFont typeface="Arial"/>
              <a:buChar char="•"/>
            </a:pPr>
            <a:r>
              <a:rPr sz="2800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 </a:t>
            </a:r>
            <a:r>
              <a:rPr sz="2800" dirty="0">
                <a:solidFill>
                  <a:srgbClr val="FFFF00"/>
                </a:solidFill>
                <a:uFill>
                  <a:solidFill>
                    <a:srgbClr val="EC008C"/>
                  </a:solidFill>
                </a:uFill>
                <a:latin typeface="Arial"/>
                <a:ea typeface="Calibri"/>
                <a:cs typeface="Arial"/>
                <a:sym typeface="Calibri"/>
              </a:rPr>
              <a:t>Many</a:t>
            </a:r>
            <a:r>
              <a:rPr sz="2800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 try several times if you don't succeed</a:t>
            </a:r>
            <a:endParaRPr sz="2800" dirty="0">
              <a:latin typeface="Arial"/>
              <a:ea typeface="Calibri"/>
              <a:cs typeface="Arial"/>
              <a:sym typeface="Calibri"/>
            </a:endParaRPr>
          </a:p>
          <a:p>
            <a:pPr lvl="0"/>
            <a:endParaRPr sz="2800" dirty="0">
              <a:solidFill>
                <a:srgbClr val="FFFFFF"/>
              </a:solidFill>
              <a:latin typeface="Arial"/>
              <a:ea typeface="Bliss-Bold"/>
              <a:cs typeface="Arial"/>
              <a:sym typeface="Bliss-Bold"/>
            </a:endParaRPr>
          </a:p>
          <a:p>
            <a:pPr lvl="0">
              <a:buClr>
                <a:srgbClr val="FFFFFF"/>
              </a:buClr>
              <a:buSzPct val="100000"/>
              <a:buFont typeface="Arial"/>
              <a:buChar char="•"/>
            </a:pPr>
            <a:r>
              <a:rPr sz="2800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 </a:t>
            </a:r>
            <a:r>
              <a:rPr sz="2800" dirty="0">
                <a:solidFill>
                  <a:srgbClr val="FFFF00"/>
                </a:solidFill>
                <a:uFill>
                  <a:solidFill>
                    <a:srgbClr val="EC008C"/>
                  </a:solidFill>
                </a:uFill>
                <a:latin typeface="Arial"/>
                <a:ea typeface="Calibri"/>
                <a:cs typeface="Arial"/>
                <a:sym typeface="Calibri"/>
              </a:rPr>
              <a:t>Some</a:t>
            </a:r>
            <a:r>
              <a:rPr sz="2800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 enjoy stretching yourself</a:t>
            </a:r>
          </a:p>
          <a:p>
            <a:pPr lvl="0">
              <a:buClr>
                <a:srgbClr val="FFFFFF"/>
              </a:buClr>
              <a:buSzPct val="100000"/>
              <a:buFont typeface="Arial"/>
              <a:buChar char="•"/>
            </a:pPr>
            <a:endParaRPr sz="2800" dirty="0">
              <a:solidFill>
                <a:srgbClr val="FFFFFF"/>
              </a:solidFill>
              <a:latin typeface="Arial"/>
              <a:ea typeface="Bliss-Bold"/>
              <a:cs typeface="Arial"/>
              <a:sym typeface="Bliss-Bold"/>
            </a:endParaRPr>
          </a:p>
          <a:p>
            <a:pPr lvl="0">
              <a:buClr>
                <a:srgbClr val="FFFFFF"/>
              </a:buClr>
              <a:buSzPct val="100000"/>
              <a:buFont typeface="Arial"/>
              <a:buChar char="•"/>
            </a:pPr>
            <a:r>
              <a:rPr sz="2800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 </a:t>
            </a:r>
            <a:r>
              <a:rPr sz="2800" dirty="0">
                <a:solidFill>
                  <a:srgbClr val="FFFF00"/>
                </a:solidFill>
                <a:uFill>
                  <a:solidFill>
                    <a:srgbClr val="EC008C"/>
                  </a:solidFill>
                </a:uFill>
                <a:latin typeface="Arial"/>
                <a:ea typeface="Bliss-Bold"/>
                <a:cs typeface="Arial"/>
                <a:sym typeface="Bliss-Bold"/>
              </a:rPr>
              <a:t>Few</a:t>
            </a:r>
            <a:r>
              <a:rPr sz="2800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 see mistakes as part of learning</a:t>
            </a:r>
            <a:endParaRPr sz="2800" dirty="0">
              <a:latin typeface="Arial"/>
              <a:ea typeface="Calibri"/>
              <a:cs typeface="Arial"/>
              <a:sym typeface="Calibri"/>
            </a:endParaRPr>
          </a:p>
        </p:txBody>
      </p:sp>
      <p:sp>
        <p:nvSpPr>
          <p:cNvPr id="205" name="Shape 205"/>
          <p:cNvSpPr/>
          <p:nvPr/>
        </p:nvSpPr>
        <p:spPr>
          <a:xfrm>
            <a:off x="2624666" y="533741"/>
            <a:ext cx="4267201" cy="85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5000" b="1">
                <a:solidFill>
                  <a:srgbClr val="FFFFFF"/>
                </a:solidFill>
                <a:latin typeface="Bliss-Bold"/>
                <a:ea typeface="Bliss-Bold"/>
                <a:cs typeface="Bliss-Bold"/>
                <a:sym typeface="Bliss-Bold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5000" b="0" dirty="0">
                <a:solidFill>
                  <a:srgbClr val="FFFFFF"/>
                </a:solidFill>
                <a:latin typeface="Arial Black"/>
                <a:cs typeface="Arial Black"/>
              </a:rPr>
              <a:t>Refocus!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image4.jpeg" descr="Summer-Schools-2015-copy4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3E672A13-EA09-45B7-9773-8404ECB23D9E-L0-001.jpe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618938" y="2248525"/>
            <a:ext cx="6708098" cy="4039849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209"/>
          <p:cNvSpPr>
            <a:spLocks noGrp="1"/>
          </p:cNvSpPr>
          <p:nvPr>
            <p:ph type="title"/>
          </p:nvPr>
        </p:nvSpPr>
        <p:spPr>
          <a:xfrm>
            <a:off x="457200" y="92075"/>
            <a:ext cx="8229600" cy="1508126"/>
          </a:xfrm>
          <a:prstGeom prst="rect">
            <a:avLst/>
          </a:prstGeom>
        </p:spPr>
        <p:txBody>
          <a:bodyPr>
            <a:normAutofit/>
          </a:bodyPr>
          <a:lstStyle>
            <a:lvl1pPr defTabSz="443484">
              <a:defRPr sz="5238" b="1">
                <a:solidFill>
                  <a:srgbClr val="FFFFFF"/>
                </a:solidFill>
                <a:latin typeface="Bliss-Bold"/>
                <a:ea typeface="Bliss-Bold"/>
                <a:cs typeface="Bliss-Bold"/>
                <a:sym typeface="Bliss-Bold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000" b="0" dirty="0">
                <a:solidFill>
                  <a:srgbClr val="FFFFFF"/>
                </a:solidFill>
                <a:latin typeface="Arial Black"/>
                <a:cs typeface="Arial Black"/>
              </a:rPr>
              <a:t>Activity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age3.jpeg" descr="Summer-Schools-2015-copy3.jp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Shape 212"/>
          <p:cNvSpPr>
            <a:spLocks noGrp="1"/>
          </p:cNvSpPr>
          <p:nvPr>
            <p:ph type="title"/>
          </p:nvPr>
        </p:nvSpPr>
        <p:spPr>
          <a:xfrm>
            <a:off x="467543" y="620687"/>
            <a:ext cx="8229601" cy="1508126"/>
          </a:xfrm>
          <a:prstGeom prst="rect">
            <a:avLst/>
          </a:prstGeom>
        </p:spPr>
        <p:txBody>
          <a:bodyPr/>
          <a:lstStyle>
            <a:lvl1pPr>
              <a:defRPr sz="3500" b="1">
                <a:solidFill>
                  <a:srgbClr val="FFFFFF"/>
                </a:solidFill>
                <a:latin typeface="Bliss-Bold"/>
                <a:ea typeface="Bliss-Bold"/>
                <a:cs typeface="Bliss-Bold"/>
                <a:sym typeface="Bliss-Bold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500" b="1">
                <a:solidFill>
                  <a:srgbClr val="FFFFFF"/>
                </a:solidFill>
              </a:rPr>
              <a:t>Review</a:t>
            </a:r>
          </a:p>
        </p:txBody>
      </p:sp>
      <p:sp>
        <p:nvSpPr>
          <p:cNvPr id="213" name="Shape 213"/>
          <p:cNvSpPr>
            <a:spLocks noGrp="1"/>
          </p:cNvSpPr>
          <p:nvPr>
            <p:ph type="body" idx="1"/>
          </p:nvPr>
        </p:nvSpPr>
        <p:spPr>
          <a:xfrm>
            <a:off x="442266" y="5343221"/>
            <a:ext cx="8229601" cy="113445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lvl="0" indent="0" algn="ctr" defTabSz="397763">
              <a:spcBef>
                <a:spcPts val="600"/>
              </a:spcBef>
              <a:buSzTx/>
              <a:buFontTx/>
              <a:buNone/>
              <a:defRPr sz="1800"/>
            </a:pPr>
            <a:r>
              <a:rPr sz="2800" b="1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Choose a review method appropriate for Team </a:t>
            </a:r>
            <a:r>
              <a:rPr sz="2800" b="1" dirty="0" smtClean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Juggl</a:t>
            </a:r>
            <a:r>
              <a:rPr lang="en-GB" sz="2800" b="1" dirty="0" err="1" smtClean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ing</a:t>
            </a:r>
            <a:r>
              <a:rPr lang="en-GB" sz="2800" b="1" dirty="0" smtClean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.</a:t>
            </a:r>
            <a:r>
              <a:rPr sz="2800" b="1" dirty="0" smtClean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Think </a:t>
            </a:r>
            <a:r>
              <a:rPr sz="2800" b="1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of some questions and </a:t>
            </a:r>
            <a:r>
              <a:rPr sz="2800" b="1" dirty="0" smtClean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practi</a:t>
            </a:r>
            <a:r>
              <a:rPr lang="en-GB" sz="2800" b="1" dirty="0" smtClean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s</a:t>
            </a:r>
            <a:r>
              <a:rPr sz="2800" b="1" dirty="0" smtClean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e </a:t>
            </a:r>
            <a:r>
              <a:rPr sz="2800" b="1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on another </a:t>
            </a:r>
            <a:r>
              <a:rPr sz="2800" b="1" dirty="0" smtClean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group</a:t>
            </a:r>
            <a:r>
              <a:rPr lang="en-GB" sz="2800" b="1" dirty="0" smtClean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.</a:t>
            </a:r>
            <a:r>
              <a:rPr sz="2800" b="1" dirty="0" smtClean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 </a:t>
            </a:r>
            <a:endParaRPr sz="2800" b="1" dirty="0">
              <a:solidFill>
                <a:srgbClr val="FFFFFF"/>
              </a:solidFill>
              <a:latin typeface="Arial"/>
              <a:ea typeface="Bliss-Bold"/>
              <a:cs typeface="Arial"/>
              <a:sym typeface="Bliss-Bold"/>
            </a:endParaRPr>
          </a:p>
        </p:txBody>
      </p:sp>
      <p:pic>
        <p:nvPicPr>
          <p:cNvPr id="214" name="FE35F803-09D3-4166-9E50-B2AEACA17758-L0-001.jpe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59288" y="0"/>
            <a:ext cx="8237856" cy="53356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/>
          </p:cNvSpPr>
          <p:nvPr>
            <p:ph type="body" idx="1"/>
          </p:nvPr>
        </p:nvSpPr>
        <p:spPr>
          <a:xfrm>
            <a:off x="3851919" y="5589239"/>
            <a:ext cx="2160241" cy="731441"/>
          </a:xfrm>
          <a:prstGeom prst="rect">
            <a:avLst/>
          </a:prstGeom>
        </p:spPr>
        <p:txBody>
          <a:bodyPr lIns="0" tIns="0" rIns="0" bIns="0"/>
          <a:lstStyle>
            <a:lvl1pPr>
              <a:buSzTx/>
              <a:buNone/>
              <a:defRPr sz="3500" b="1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500" b="1">
                <a:solidFill>
                  <a:srgbClr val="FFFFFF"/>
                </a:solidFill>
              </a:rPr>
              <a:t>Break</a:t>
            </a:r>
          </a:p>
        </p:txBody>
      </p:sp>
      <p:pic>
        <p:nvPicPr>
          <p:cNvPr id="217" name="image5.jpeg" descr="Summer-Schools-2015-copy5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Shape 218"/>
          <p:cNvSpPr>
            <a:spLocks noGrp="1"/>
          </p:cNvSpPr>
          <p:nvPr>
            <p:ph type="title"/>
          </p:nvPr>
        </p:nvSpPr>
        <p:spPr>
          <a:xfrm>
            <a:off x="1024625" y="2822162"/>
            <a:ext cx="7174936" cy="121367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900" b="1">
                <a:solidFill>
                  <a:srgbClr val="FFFFFF"/>
                </a:solidFill>
                <a:latin typeface="Bliss-Bold"/>
                <a:ea typeface="Bliss-Bold"/>
                <a:cs typeface="Bliss-Bold"/>
                <a:sym typeface="Bliss-Bold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000" b="1" dirty="0">
                <a:solidFill>
                  <a:srgbClr val="FFFFFF"/>
                </a:solidFill>
                <a:latin typeface="Arial Black"/>
                <a:cs typeface="Arial Black"/>
              </a:rPr>
              <a:t>Skills to be successful?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age3.jpeg" descr="Summer-Schools-2015-copy3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IMG_1537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040433" y="1454204"/>
            <a:ext cx="3329530" cy="2497148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Shape 222"/>
          <p:cNvSpPr>
            <a:spLocks noGrp="1"/>
          </p:cNvSpPr>
          <p:nvPr>
            <p:ph type="body" idx="1"/>
          </p:nvPr>
        </p:nvSpPr>
        <p:spPr>
          <a:xfrm>
            <a:off x="457200" y="3987918"/>
            <a:ext cx="8229600" cy="3059070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>
            <a:lvl1pPr algn="ctr" defTabSz="914400">
              <a:spcBef>
                <a:spcPts val="1000"/>
              </a:spcBef>
              <a:buSzTx/>
              <a:buNone/>
              <a:defRPr sz="4400">
                <a:solidFill>
                  <a:srgbClr val="FFFFFF"/>
                </a:solidFill>
                <a:uFill>
                  <a:solidFill/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600" dirty="0">
                <a:solidFill>
                  <a:srgbClr val="FFFFFF"/>
                </a:solidFill>
                <a:uFill>
                  <a:solidFill/>
                </a:uFill>
                <a:latin typeface="Arial Black"/>
                <a:cs typeface="Arial Black"/>
              </a:rPr>
              <a:t>Select the 10 most important </a:t>
            </a:r>
            <a:r>
              <a:rPr lang="en-GB" sz="3600" dirty="0" smtClean="0">
                <a:solidFill>
                  <a:srgbClr val="FFFFFF"/>
                </a:solidFill>
                <a:uFill>
                  <a:solidFill/>
                </a:uFill>
                <a:latin typeface="Arial Black"/>
                <a:cs typeface="Arial Black"/>
              </a:rPr>
              <a:t>s</a:t>
            </a:r>
            <a:r>
              <a:rPr sz="3600" dirty="0" smtClean="0">
                <a:solidFill>
                  <a:srgbClr val="FFFFFF"/>
                </a:solidFill>
                <a:uFill>
                  <a:solidFill/>
                </a:uFill>
                <a:latin typeface="Arial Black"/>
                <a:cs typeface="Arial Black"/>
              </a:rPr>
              <a:t>kills</a:t>
            </a:r>
            <a:r>
              <a:rPr sz="3600" dirty="0">
                <a:solidFill>
                  <a:srgbClr val="FFFFFF"/>
                </a:solidFill>
                <a:uFill>
                  <a:solidFill/>
                </a:uFill>
                <a:latin typeface="Arial Black"/>
                <a:cs typeface="Arial Black"/>
              </a:rPr>
              <a:t>/Learning Powers </a:t>
            </a:r>
            <a:r>
              <a:rPr sz="3600" dirty="0" smtClean="0">
                <a:solidFill>
                  <a:srgbClr val="FFFFFF"/>
                </a:solidFill>
                <a:uFill>
                  <a:solidFill/>
                </a:uFill>
                <a:latin typeface="Arial Black"/>
                <a:cs typeface="Arial Black"/>
              </a:rPr>
              <a:t>to</a:t>
            </a:r>
            <a:r>
              <a:rPr lang="en-US" sz="3600" dirty="0" smtClean="0">
                <a:solidFill>
                  <a:srgbClr val="FFFFFF"/>
                </a:solidFill>
                <a:uFill>
                  <a:solidFill/>
                </a:uFill>
                <a:latin typeface="Arial Black"/>
                <a:cs typeface="Arial Black"/>
              </a:rPr>
              <a:t>…</a:t>
            </a:r>
            <a:endParaRPr sz="3600" dirty="0">
              <a:solidFill>
                <a:srgbClr val="FFFFFF"/>
              </a:solidFill>
              <a:uFill>
                <a:solidFill/>
              </a:uFill>
              <a:latin typeface="Arial Black"/>
              <a:cs typeface="Arial Black"/>
            </a:endParaRPr>
          </a:p>
        </p:txBody>
      </p:sp>
      <p:sp>
        <p:nvSpPr>
          <p:cNvPr id="223" name="Shape 223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>
            <a:lvl1pPr defTabSz="914400">
              <a:defRPr>
                <a:solidFill>
                  <a:srgbClr val="FFFFFF"/>
                </a:solidFill>
                <a:uFill>
                  <a:solidFill/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000" b="1" dirty="0">
                <a:solidFill>
                  <a:srgbClr val="FFFFFF"/>
                </a:solidFill>
                <a:uFill>
                  <a:solidFill/>
                </a:uFill>
                <a:latin typeface="Arial Black"/>
                <a:cs typeface="Arial Black"/>
              </a:rPr>
              <a:t>Card Sort </a:t>
            </a:r>
          </a:p>
        </p:txBody>
      </p:sp>
      <p:sp>
        <p:nvSpPr>
          <p:cNvPr id="224" name="Shape 224"/>
          <p:cNvSpPr/>
          <p:nvPr/>
        </p:nvSpPr>
        <p:spPr>
          <a:xfrm>
            <a:off x="516088" y="5488575"/>
            <a:ext cx="7620031" cy="1043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514350" lvl="0" indent="-514350" defTabSz="914400">
              <a:spcBef>
                <a:spcPts val="700"/>
              </a:spcBef>
              <a:buSzPct val="100000"/>
              <a:buFont typeface="Arial"/>
              <a:buAutoNum type="arabicPeriod"/>
            </a:pPr>
            <a:r>
              <a:rPr sz="2800" b="1" dirty="0">
                <a:uFill>
                  <a:solidFill/>
                </a:uFill>
                <a:latin typeface="Arial"/>
                <a:ea typeface="Calibri"/>
                <a:cs typeface="Arial"/>
                <a:sym typeface="Calibri"/>
              </a:rPr>
              <a:t>Be an outstanding </a:t>
            </a:r>
            <a:r>
              <a:rPr lang="en-GB" sz="2800" b="1" dirty="0" smtClean="0">
                <a:uFill>
                  <a:solidFill/>
                </a:uFill>
                <a:latin typeface="Arial"/>
                <a:ea typeface="Calibri"/>
                <a:cs typeface="Arial"/>
                <a:sym typeface="Calibri"/>
              </a:rPr>
              <a:t>M</a:t>
            </a:r>
            <a:r>
              <a:rPr sz="2800" b="1" dirty="0" smtClean="0">
                <a:uFill>
                  <a:solidFill/>
                </a:uFill>
                <a:latin typeface="Arial"/>
                <a:ea typeface="Calibri"/>
                <a:cs typeface="Arial"/>
                <a:sym typeface="Calibri"/>
              </a:rPr>
              <a:t>entor </a:t>
            </a:r>
            <a:r>
              <a:rPr lang="en-GB" sz="2800" b="1" dirty="0" smtClean="0">
                <a:uFill>
                  <a:solidFill/>
                </a:uFill>
                <a:latin typeface="Arial"/>
                <a:ea typeface="Calibri"/>
                <a:cs typeface="Arial"/>
                <a:sym typeface="Calibri"/>
              </a:rPr>
              <a:t>and</a:t>
            </a:r>
            <a:r>
              <a:rPr sz="2800" b="1" dirty="0" smtClean="0">
                <a:uFill>
                  <a:solidFill/>
                </a:uFill>
                <a:latin typeface="Arial"/>
                <a:ea typeface="Calibri"/>
                <a:cs typeface="Arial"/>
                <a:sym typeface="Calibri"/>
              </a:rPr>
              <a:t> </a:t>
            </a:r>
            <a:r>
              <a:rPr sz="2800" b="1" dirty="0">
                <a:uFill>
                  <a:solidFill/>
                </a:uFill>
                <a:latin typeface="Arial"/>
                <a:ea typeface="Calibri"/>
                <a:cs typeface="Arial"/>
                <a:sym typeface="Calibri"/>
              </a:rPr>
              <a:t>role model</a:t>
            </a:r>
          </a:p>
          <a:p>
            <a:pPr marL="514350" lvl="0" indent="-514350" defTabSz="914400">
              <a:spcBef>
                <a:spcPts val="700"/>
              </a:spcBef>
              <a:buSzPct val="100000"/>
              <a:buFont typeface="Arial"/>
              <a:buAutoNum type="arabicPeriod"/>
            </a:pPr>
            <a:r>
              <a:rPr sz="2800" b="1" dirty="0">
                <a:uFill>
                  <a:solidFill/>
                </a:uFill>
                <a:latin typeface="Arial"/>
                <a:ea typeface="Calibri"/>
                <a:cs typeface="Arial"/>
                <a:sym typeface="Calibri"/>
              </a:rPr>
              <a:t>Be successful in </a:t>
            </a:r>
            <a:r>
              <a:rPr lang="en-GB" sz="2800" b="1" dirty="0" smtClean="0">
                <a:uFill>
                  <a:solidFill/>
                </a:uFill>
                <a:latin typeface="Arial"/>
                <a:ea typeface="Calibri"/>
                <a:cs typeface="Arial"/>
                <a:sym typeface="Calibri"/>
              </a:rPr>
              <a:t>Y</a:t>
            </a:r>
            <a:r>
              <a:rPr sz="2800" b="1" dirty="0" smtClean="0">
                <a:uFill>
                  <a:solidFill/>
                </a:uFill>
                <a:latin typeface="Arial"/>
                <a:ea typeface="Calibri"/>
                <a:cs typeface="Arial"/>
                <a:sym typeface="Calibri"/>
              </a:rPr>
              <a:t>ear </a:t>
            </a:r>
            <a:r>
              <a:rPr lang="en-GB" sz="2800" b="1" dirty="0" smtClean="0">
                <a:uFill>
                  <a:solidFill/>
                </a:uFill>
                <a:latin typeface="Arial"/>
                <a:ea typeface="Calibri"/>
                <a:cs typeface="Arial"/>
                <a:sym typeface="Calibri"/>
              </a:rPr>
              <a:t>7</a:t>
            </a:r>
            <a:r>
              <a:rPr sz="2800" b="1" dirty="0" smtClean="0">
                <a:uFill>
                  <a:solidFill/>
                </a:uFill>
                <a:latin typeface="Arial"/>
                <a:ea typeface="Calibri"/>
                <a:cs typeface="Arial"/>
                <a:sym typeface="Calibri"/>
              </a:rPr>
              <a:t>?</a:t>
            </a:r>
            <a:endParaRPr sz="2800" b="1" dirty="0">
              <a:uFill>
                <a:solidFill/>
              </a:uFill>
              <a:latin typeface="Arial"/>
              <a:ea typeface="Calibri"/>
              <a:cs typeface="Arial"/>
              <a:sym typeface="Calibri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image4.jpeg" descr="Summer-Schools-2015-copy4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2641600" y="376235"/>
            <a:ext cx="4165600" cy="1143001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>
            <a:lvl1pPr defTabSz="914400">
              <a:defRPr>
                <a:solidFill>
                  <a:srgbClr val="FFFFFF"/>
                </a:solidFill>
                <a:uFill>
                  <a:solidFill/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000" b="1" dirty="0">
                <a:solidFill>
                  <a:srgbClr val="FFFFFF"/>
                </a:solidFill>
                <a:uFill>
                  <a:solidFill/>
                </a:uFill>
                <a:latin typeface="Arial Black"/>
                <a:cs typeface="Arial Black"/>
              </a:rPr>
              <a:t>Cog Theory</a:t>
            </a:r>
          </a:p>
        </p:txBody>
      </p:sp>
      <p:pic>
        <p:nvPicPr>
          <p:cNvPr id="228" name="pasted-image.pdf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673396" y="1167136"/>
            <a:ext cx="5988492" cy="56546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image4.jpeg" descr="Summer-Schools-2015-copy4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Shape 231"/>
          <p:cNvSpPr>
            <a:spLocks noGrp="1"/>
          </p:cNvSpPr>
          <p:nvPr>
            <p:ph type="title"/>
          </p:nvPr>
        </p:nvSpPr>
        <p:spPr>
          <a:xfrm>
            <a:off x="2556933" y="393168"/>
            <a:ext cx="4570078" cy="1143001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>
            <a:lvl1pPr defTabSz="914400">
              <a:defRPr>
                <a:solidFill>
                  <a:srgbClr val="FFFFFF"/>
                </a:solidFill>
                <a:uFill>
                  <a:solidFill/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000" b="1" dirty="0">
                <a:solidFill>
                  <a:srgbClr val="FFFFFF"/>
                </a:solidFill>
                <a:uFill>
                  <a:solidFill/>
                </a:uFill>
                <a:latin typeface="Arial Black"/>
                <a:cs typeface="Arial Black"/>
              </a:rPr>
              <a:t>For Year </a:t>
            </a:r>
            <a:r>
              <a:rPr sz="4000" b="1" dirty="0" smtClean="0">
                <a:solidFill>
                  <a:srgbClr val="FFFFFF"/>
                </a:solidFill>
                <a:uFill>
                  <a:solidFill/>
                </a:uFill>
                <a:latin typeface="Arial Black"/>
                <a:cs typeface="Arial Black"/>
              </a:rPr>
              <a:t>7s</a:t>
            </a:r>
            <a:r>
              <a:rPr sz="4000" b="1" dirty="0">
                <a:solidFill>
                  <a:srgbClr val="FFFFFF"/>
                </a:solidFill>
                <a:uFill>
                  <a:solidFill/>
                </a:uFill>
                <a:latin typeface="Arial Black"/>
                <a:cs typeface="Arial Black"/>
              </a:rPr>
              <a:t>?</a:t>
            </a:r>
          </a:p>
        </p:txBody>
      </p:sp>
      <p:pic>
        <p:nvPicPr>
          <p:cNvPr id="232" name="A5D1CAF9-9DA7-4C61-A337-6FFBFB7F3517-L0-001.jpe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412615" y="1765588"/>
            <a:ext cx="4714395" cy="49388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image4.jpeg" descr="Summer-Schools-2015-copy4.jp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Shape 235"/>
          <p:cNvSpPr>
            <a:spLocks noGrp="1"/>
          </p:cNvSpPr>
          <p:nvPr>
            <p:ph type="body" idx="1"/>
          </p:nvPr>
        </p:nvSpPr>
        <p:spPr>
          <a:xfrm>
            <a:off x="457200" y="1600199"/>
            <a:ext cx="8229600" cy="4525964"/>
          </a:xfrm>
          <a:prstGeom prst="rect">
            <a:avLst/>
          </a:prstGeom>
        </p:spPr>
        <p:txBody>
          <a:bodyPr lIns="50800" tIns="50800" rIns="50800" bIns="50800"/>
          <a:lstStyle/>
          <a:p>
            <a:pPr lvl="0" defTabSz="914400">
              <a:defRPr sz="1800"/>
            </a:pPr>
            <a:r>
              <a:rPr sz="3200">
                <a:uFill>
                  <a:solidFill/>
                </a:uFill>
              </a:rPr>
              <a:t>in groups</a:t>
            </a:r>
          </a:p>
          <a:p>
            <a:pPr lvl="0" defTabSz="914400">
              <a:defRPr sz="1800"/>
            </a:pPr>
            <a:r>
              <a:rPr sz="3200">
                <a:uFill>
                  <a:solidFill/>
                </a:uFill>
              </a:rPr>
              <a:t>take coping with challenge What do these look and sound like</a:t>
            </a:r>
          </a:p>
          <a:p>
            <a:pPr lvl="0" defTabSz="914400">
              <a:defRPr sz="1800"/>
            </a:pPr>
            <a:endParaRPr sz="3200">
              <a:uFill>
                <a:solidFill/>
              </a:uFill>
            </a:endParaRPr>
          </a:p>
          <a:p>
            <a:pPr lvl="0" defTabSz="914400">
              <a:defRPr sz="1800"/>
            </a:pPr>
            <a:r>
              <a:rPr sz="3200">
                <a:uFill>
                  <a:solidFill/>
                </a:uFill>
              </a:rPr>
              <a:t>see hear feel?</a:t>
            </a:r>
          </a:p>
        </p:txBody>
      </p:sp>
      <p:sp>
        <p:nvSpPr>
          <p:cNvPr id="236" name="Shape 23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50800" tIns="50800" rIns="50800" bIns="50800"/>
          <a:lstStyle>
            <a:lvl1pPr defTabSz="914400">
              <a:defRPr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Booklets</a:t>
            </a:r>
          </a:p>
        </p:txBody>
      </p:sp>
      <p:pic>
        <p:nvPicPr>
          <p:cNvPr id="237" name="pasted-image.pdf"/>
          <p:cNvPicPr/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4672078" y="36128"/>
            <a:ext cx="4798311" cy="6785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IMG_2622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68072" y="67865"/>
            <a:ext cx="4748611" cy="672227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" grpId="1" build="p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image4.jpeg" descr="Summer-Schools-2015-copy4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Shape 114"/>
          <p:cNvSpPr/>
          <p:nvPr/>
        </p:nvSpPr>
        <p:spPr>
          <a:xfrm>
            <a:off x="470271" y="2216884"/>
            <a:ext cx="8460432" cy="397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l"/>
            <a:r>
              <a:rPr sz="2800" b="1" dirty="0" smtClean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Cope </a:t>
            </a:r>
            <a:r>
              <a:rPr sz="2800" b="1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positively with </a:t>
            </a:r>
            <a:r>
              <a:rPr sz="2800" b="1" dirty="0" smtClean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challenge</a:t>
            </a:r>
            <a:endParaRPr lang="en-GB" sz="2800" b="1" dirty="0" smtClean="0">
              <a:solidFill>
                <a:srgbClr val="FFFFFF"/>
              </a:solidFill>
              <a:latin typeface="Arial"/>
              <a:ea typeface="Bliss-Bold"/>
              <a:cs typeface="Arial"/>
              <a:sym typeface="Bliss-Bold"/>
            </a:endParaRPr>
          </a:p>
          <a:p>
            <a:pPr lvl="0" algn="l"/>
            <a:endParaRPr sz="2800" b="1" dirty="0">
              <a:solidFill>
                <a:srgbClr val="FFFFFF"/>
              </a:solidFill>
              <a:latin typeface="Arial"/>
              <a:ea typeface="Bliss-Bold"/>
              <a:cs typeface="Arial"/>
              <a:sym typeface="Bliss-Bold"/>
            </a:endParaRPr>
          </a:p>
          <a:p>
            <a:pPr lvl="0"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-GB" sz="2800" b="1" dirty="0" smtClean="0">
                <a:solidFill>
                  <a:srgbClr val="FFFF00"/>
                </a:solidFill>
                <a:uFill>
                  <a:solidFill>
                    <a:srgbClr val="EC008C"/>
                  </a:solidFill>
                </a:uFill>
                <a:latin typeface="Arial"/>
                <a:ea typeface="Calibri"/>
                <a:cs typeface="Arial"/>
                <a:sym typeface="Calibri"/>
              </a:rPr>
              <a:t> </a:t>
            </a:r>
            <a:r>
              <a:rPr sz="2800" b="1" dirty="0" smtClean="0">
                <a:solidFill>
                  <a:srgbClr val="FFFF00"/>
                </a:solidFill>
                <a:uFill>
                  <a:solidFill>
                    <a:srgbClr val="EC008C"/>
                  </a:solidFill>
                </a:uFill>
                <a:latin typeface="Arial"/>
                <a:ea typeface="Calibri"/>
                <a:cs typeface="Arial"/>
                <a:sym typeface="Calibri"/>
              </a:rPr>
              <a:t>All</a:t>
            </a:r>
            <a:r>
              <a:rPr sz="2800" b="1" dirty="0" smtClean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 be </a:t>
            </a:r>
            <a:r>
              <a:rPr sz="2800" b="1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willing to have a go</a:t>
            </a:r>
            <a:endParaRPr sz="2800" b="1" dirty="0">
              <a:latin typeface="Arial"/>
              <a:ea typeface="Calibri"/>
              <a:cs typeface="Arial"/>
              <a:sym typeface="Calibri"/>
            </a:endParaRPr>
          </a:p>
          <a:p>
            <a:pPr lvl="0">
              <a:buClr>
                <a:srgbClr val="FFFFFF"/>
              </a:buClr>
              <a:buSzPct val="100000"/>
              <a:buFont typeface="Arial"/>
              <a:buChar char="•"/>
            </a:pPr>
            <a:endParaRPr sz="2800" b="1" dirty="0">
              <a:solidFill>
                <a:srgbClr val="FFFFFF"/>
              </a:solidFill>
              <a:latin typeface="Arial"/>
              <a:ea typeface="Bliss-Bold"/>
              <a:cs typeface="Arial"/>
              <a:sym typeface="Bliss-Bold"/>
            </a:endParaRPr>
          </a:p>
          <a:p>
            <a:pPr lvl="0">
              <a:buClr>
                <a:srgbClr val="FFFFFF"/>
              </a:buClr>
              <a:buSzPct val="100000"/>
              <a:buFont typeface="Arial"/>
              <a:buChar char="•"/>
            </a:pPr>
            <a:r>
              <a:rPr sz="2800" b="1" dirty="0">
                <a:solidFill>
                  <a:srgbClr val="FFFF00"/>
                </a:solidFill>
                <a:latin typeface="Arial"/>
                <a:ea typeface="Bliss-Bold"/>
                <a:cs typeface="Arial"/>
                <a:sym typeface="Bliss-Bold"/>
              </a:rPr>
              <a:t> </a:t>
            </a:r>
            <a:r>
              <a:rPr sz="2800" b="1" dirty="0">
                <a:solidFill>
                  <a:srgbClr val="FFFF00"/>
                </a:solidFill>
                <a:uFill>
                  <a:solidFill>
                    <a:srgbClr val="EC008C"/>
                  </a:solidFill>
                </a:uFill>
                <a:latin typeface="Arial"/>
                <a:ea typeface="Calibri"/>
                <a:cs typeface="Arial"/>
                <a:sym typeface="Calibri"/>
              </a:rPr>
              <a:t>Many</a:t>
            </a:r>
            <a:r>
              <a:rPr sz="2800" b="1" dirty="0">
                <a:solidFill>
                  <a:srgbClr val="FFFF00"/>
                </a:solidFill>
                <a:latin typeface="Arial"/>
                <a:ea typeface="Bliss-Bold"/>
                <a:cs typeface="Arial"/>
                <a:sym typeface="Bliss-Bold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try several times if you don't succeed</a:t>
            </a:r>
            <a:endParaRPr sz="2800" b="1" dirty="0">
              <a:latin typeface="Arial"/>
              <a:ea typeface="Calibri"/>
              <a:cs typeface="Arial"/>
              <a:sym typeface="Calibri"/>
            </a:endParaRPr>
          </a:p>
          <a:p>
            <a:pPr lvl="0"/>
            <a:endParaRPr sz="2800" b="1" dirty="0">
              <a:solidFill>
                <a:srgbClr val="FFFFFF"/>
              </a:solidFill>
              <a:latin typeface="Arial"/>
              <a:ea typeface="Bliss-Bold"/>
              <a:cs typeface="Arial"/>
              <a:sym typeface="Bliss-Bold"/>
            </a:endParaRPr>
          </a:p>
          <a:p>
            <a:pPr lvl="0">
              <a:buClr>
                <a:srgbClr val="FFFFFF"/>
              </a:buClr>
              <a:buSzPct val="100000"/>
              <a:buFont typeface="Arial"/>
              <a:buChar char="•"/>
            </a:pPr>
            <a:r>
              <a:rPr sz="2800" b="1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 </a:t>
            </a:r>
            <a:r>
              <a:rPr sz="2800" b="1" dirty="0">
                <a:solidFill>
                  <a:srgbClr val="FFFF00"/>
                </a:solidFill>
                <a:uFill>
                  <a:solidFill>
                    <a:srgbClr val="EC008C"/>
                  </a:solidFill>
                </a:uFill>
                <a:latin typeface="Arial"/>
                <a:ea typeface="Calibri"/>
                <a:cs typeface="Arial"/>
                <a:sym typeface="Calibri"/>
              </a:rPr>
              <a:t>Some</a:t>
            </a:r>
            <a:r>
              <a:rPr sz="2800" b="1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 enjoy stretching yourself</a:t>
            </a:r>
          </a:p>
          <a:p>
            <a:pPr lvl="0">
              <a:buClr>
                <a:srgbClr val="FFFFFF"/>
              </a:buClr>
              <a:buSzPct val="100000"/>
              <a:buFont typeface="Arial"/>
              <a:buChar char="•"/>
            </a:pPr>
            <a:endParaRPr sz="2800" b="1" dirty="0">
              <a:solidFill>
                <a:srgbClr val="FFFFFF"/>
              </a:solidFill>
              <a:latin typeface="Arial"/>
              <a:ea typeface="Bliss-Bold"/>
              <a:cs typeface="Arial"/>
              <a:sym typeface="Bliss-Bold"/>
            </a:endParaRPr>
          </a:p>
          <a:p>
            <a:pPr lvl="0">
              <a:buClr>
                <a:srgbClr val="FFFFFF"/>
              </a:buClr>
              <a:buSzPct val="100000"/>
              <a:buFont typeface="Arial"/>
              <a:buChar char="•"/>
            </a:pPr>
            <a:r>
              <a:rPr sz="2800" b="1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 </a:t>
            </a:r>
            <a:r>
              <a:rPr sz="2800" b="1" dirty="0">
                <a:solidFill>
                  <a:srgbClr val="FFFF00"/>
                </a:solidFill>
                <a:uFill>
                  <a:solidFill>
                    <a:srgbClr val="EC008C"/>
                  </a:solidFill>
                </a:uFill>
                <a:latin typeface="Arial"/>
                <a:ea typeface="Bliss-Bold"/>
                <a:cs typeface="Arial"/>
                <a:sym typeface="Bliss-Bold"/>
              </a:rPr>
              <a:t>Few</a:t>
            </a:r>
            <a:r>
              <a:rPr sz="2800" b="1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 see mistakes as part of learning</a:t>
            </a:r>
            <a:endParaRPr sz="2800" b="1" dirty="0">
              <a:latin typeface="Arial"/>
              <a:ea typeface="Calibri"/>
              <a:cs typeface="Arial"/>
              <a:sym typeface="Calibri"/>
            </a:endParaRPr>
          </a:p>
        </p:txBody>
      </p:sp>
      <p:sp>
        <p:nvSpPr>
          <p:cNvPr id="115" name="Shape 115"/>
          <p:cNvSpPr/>
          <p:nvPr/>
        </p:nvSpPr>
        <p:spPr>
          <a:xfrm>
            <a:off x="465666" y="516808"/>
            <a:ext cx="8212668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5000" b="1">
                <a:solidFill>
                  <a:srgbClr val="FFFFFF"/>
                </a:solidFill>
                <a:latin typeface="Bliss-Bold"/>
                <a:ea typeface="Bliss-Bold"/>
                <a:cs typeface="Bliss-Bold"/>
                <a:sym typeface="Bliss-Bold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000" b="0" dirty="0">
                <a:solidFill>
                  <a:srgbClr val="FFFFFF"/>
                </a:solidFill>
                <a:latin typeface="Arial Black"/>
                <a:cs typeface="Arial Black"/>
              </a:rPr>
              <a:t>Energiser!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image4.jpeg" descr="Summer-Schools-2015-copy4.jp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Shape 241"/>
          <p:cNvSpPr>
            <a:spLocks noGrp="1"/>
          </p:cNvSpPr>
          <p:nvPr>
            <p:ph type="body" idx="1"/>
          </p:nvPr>
        </p:nvSpPr>
        <p:spPr>
          <a:xfrm>
            <a:off x="457200" y="1600199"/>
            <a:ext cx="8229600" cy="4525964"/>
          </a:xfrm>
          <a:prstGeom prst="rect">
            <a:avLst/>
          </a:prstGeom>
        </p:spPr>
        <p:txBody>
          <a:bodyPr lIns="50800" tIns="50800" rIns="50800" bIns="50800"/>
          <a:lstStyle/>
          <a:p>
            <a:pPr lvl="0" defTabSz="914400">
              <a:defRPr sz="1800"/>
            </a:pPr>
            <a:r>
              <a:rPr sz="3200">
                <a:uFill>
                  <a:solidFill/>
                </a:uFill>
              </a:rPr>
              <a:t>in groups</a:t>
            </a:r>
          </a:p>
          <a:p>
            <a:pPr lvl="0" defTabSz="914400">
              <a:defRPr sz="1800"/>
            </a:pPr>
            <a:r>
              <a:rPr sz="3200">
                <a:uFill>
                  <a:solidFill/>
                </a:uFill>
              </a:rPr>
              <a:t>take coping with challenge What do these look and sound like</a:t>
            </a:r>
          </a:p>
          <a:p>
            <a:pPr lvl="0" defTabSz="914400">
              <a:defRPr sz="1800"/>
            </a:pPr>
            <a:endParaRPr sz="3200">
              <a:uFill>
                <a:solidFill/>
              </a:uFill>
            </a:endParaRPr>
          </a:p>
          <a:p>
            <a:pPr lvl="0" defTabSz="914400">
              <a:defRPr sz="1800"/>
            </a:pPr>
            <a:r>
              <a:rPr sz="3200">
                <a:uFill>
                  <a:solidFill/>
                </a:uFill>
              </a:rPr>
              <a:t>see hear feel?</a:t>
            </a:r>
          </a:p>
        </p:txBody>
      </p:sp>
      <p:sp>
        <p:nvSpPr>
          <p:cNvPr id="242" name="Shape 242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50800" tIns="50800" rIns="50800" bIns="50800"/>
          <a:lstStyle>
            <a:lvl1pPr defTabSz="914400">
              <a:defRPr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Booklets</a:t>
            </a:r>
          </a:p>
        </p:txBody>
      </p:sp>
      <p:pic>
        <p:nvPicPr>
          <p:cNvPr id="243" name="IMG_2624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131202" y="45640"/>
            <a:ext cx="4758930" cy="6766720"/>
          </a:xfrm>
          <a:prstGeom prst="rect">
            <a:avLst/>
          </a:prstGeom>
          <a:ln w="3175">
            <a:miter lim="400000"/>
          </a:ln>
        </p:spPr>
      </p:pic>
      <p:pic>
        <p:nvPicPr>
          <p:cNvPr id="244" name="IMG_2623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320760" y="51221"/>
            <a:ext cx="6954442" cy="6755607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" grpId="1" build="p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image4.jpeg" descr="Summer-Schools-2015-copy4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Shape 247"/>
          <p:cNvSpPr>
            <a:spLocks noGrp="1"/>
          </p:cNvSpPr>
          <p:nvPr>
            <p:ph type="body" idx="1"/>
          </p:nvPr>
        </p:nvSpPr>
        <p:spPr>
          <a:xfrm>
            <a:off x="339420" y="2376476"/>
            <a:ext cx="8229601" cy="4097673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/>
          <a:p>
            <a:pPr marL="427789" lvl="0" indent="-427789" defTabSz="914400">
              <a:buFontTx/>
              <a:buAutoNum type="arabicPeriod"/>
              <a:defRPr sz="1800"/>
            </a:pPr>
            <a:r>
              <a:rPr sz="2800" b="1" dirty="0">
                <a:solidFill>
                  <a:srgbClr val="FFFFFF"/>
                </a:solidFill>
                <a:uFill>
                  <a:solidFill/>
                </a:uFill>
                <a:latin typeface="Arial"/>
                <a:cs typeface="Arial"/>
              </a:rPr>
              <a:t>Get into groups of 3-5</a:t>
            </a:r>
          </a:p>
          <a:p>
            <a:pPr marL="427789" lvl="0" indent="-427789" defTabSz="914400">
              <a:buFontTx/>
              <a:buAutoNum type="arabicPeriod"/>
              <a:defRPr sz="1800"/>
            </a:pPr>
            <a:r>
              <a:rPr sz="2800" b="1" dirty="0">
                <a:solidFill>
                  <a:srgbClr val="FFFFFF"/>
                </a:solidFill>
                <a:uFill>
                  <a:solidFill/>
                </a:uFill>
                <a:latin typeface="Arial"/>
                <a:cs typeface="Arial"/>
              </a:rPr>
              <a:t>Choose </a:t>
            </a:r>
            <a:r>
              <a:rPr lang="en-GB" sz="2800" b="1" dirty="0" smtClean="0">
                <a:solidFill>
                  <a:srgbClr val="FFFFFF"/>
                </a:solidFill>
                <a:uFill>
                  <a:solidFill/>
                </a:uFill>
                <a:latin typeface="Arial"/>
                <a:cs typeface="Arial"/>
              </a:rPr>
              <a:t>and</a:t>
            </a:r>
            <a:r>
              <a:rPr sz="2800" b="1" dirty="0" smtClean="0">
                <a:solidFill>
                  <a:srgbClr val="FFFFFF"/>
                </a:solidFill>
                <a:uFill>
                  <a:solidFill/>
                </a:u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uFill>
                  <a:solidFill/>
                </a:uFill>
                <a:latin typeface="Arial"/>
                <a:cs typeface="Arial"/>
              </a:rPr>
              <a:t>read one stage/statement</a:t>
            </a:r>
          </a:p>
          <a:p>
            <a:pPr marL="427789" lvl="0" indent="-427789" defTabSz="914400">
              <a:buFontTx/>
              <a:buAutoNum type="arabicPeriod"/>
              <a:defRPr sz="1800"/>
            </a:pPr>
            <a:r>
              <a:rPr sz="2800" b="1" dirty="0">
                <a:solidFill>
                  <a:srgbClr val="FFFFFF"/>
                </a:solidFill>
                <a:uFill>
                  <a:solidFill/>
                </a:uFill>
                <a:latin typeface="Arial"/>
                <a:cs typeface="Arial"/>
              </a:rPr>
              <a:t>Discuss what it could mean</a:t>
            </a:r>
          </a:p>
          <a:p>
            <a:pPr marL="427789" lvl="0" indent="-427789" defTabSz="914400">
              <a:buFontTx/>
              <a:buAutoNum type="arabicPeriod"/>
              <a:defRPr sz="1800"/>
            </a:pPr>
            <a:r>
              <a:rPr sz="2800" b="1" dirty="0">
                <a:solidFill>
                  <a:srgbClr val="FFFFFF"/>
                </a:solidFill>
                <a:uFill>
                  <a:solidFill/>
                </a:uFill>
                <a:latin typeface="Arial"/>
                <a:cs typeface="Arial"/>
              </a:rPr>
              <a:t>Discuss what you might </a:t>
            </a:r>
            <a:r>
              <a:rPr sz="2800" b="1" dirty="0">
                <a:uFill>
                  <a:solidFill/>
                </a:uFill>
                <a:latin typeface="Arial"/>
                <a:cs typeface="Arial"/>
              </a:rPr>
              <a:t>see</a:t>
            </a:r>
            <a:r>
              <a:rPr sz="2800" b="1" dirty="0">
                <a:solidFill>
                  <a:srgbClr val="FFFFFF"/>
                </a:solidFill>
                <a:uFill>
                  <a:solidFill/>
                </a:uFill>
                <a:latin typeface="Arial"/>
                <a:cs typeface="Arial"/>
              </a:rPr>
              <a:t> a pupil do if they were really good at it</a:t>
            </a:r>
          </a:p>
          <a:p>
            <a:pPr marL="427789" lvl="0" indent="-427789" defTabSz="914400">
              <a:buFontTx/>
              <a:buAutoNum type="arabicPeriod"/>
              <a:defRPr sz="1800"/>
            </a:pPr>
            <a:r>
              <a:rPr sz="2800" b="1" dirty="0">
                <a:solidFill>
                  <a:srgbClr val="FFFFFF"/>
                </a:solidFill>
                <a:uFill>
                  <a:solidFill/>
                </a:uFill>
                <a:latin typeface="Arial"/>
                <a:cs typeface="Arial"/>
              </a:rPr>
              <a:t>Discuss what you might </a:t>
            </a:r>
            <a:r>
              <a:rPr sz="2800" b="1" dirty="0">
                <a:uFill>
                  <a:solidFill/>
                </a:uFill>
                <a:latin typeface="Arial"/>
                <a:cs typeface="Arial"/>
              </a:rPr>
              <a:t>hear</a:t>
            </a:r>
            <a:r>
              <a:rPr sz="2800" b="1" dirty="0">
                <a:solidFill>
                  <a:srgbClr val="FFFFFF"/>
                </a:solidFill>
                <a:uFill>
                  <a:solidFill/>
                </a:uFill>
                <a:latin typeface="Arial"/>
                <a:cs typeface="Arial"/>
              </a:rPr>
              <a:t> a pupil say if they were really good at it</a:t>
            </a:r>
          </a:p>
        </p:txBody>
      </p:sp>
      <p:sp>
        <p:nvSpPr>
          <p:cNvPr id="248" name="Shape 248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2197667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/>
          <a:p>
            <a:pPr lvl="0" defTabSz="914400">
              <a:defRPr sz="1800"/>
            </a:pPr>
            <a:r>
              <a:rPr sz="4000" b="1" dirty="0">
                <a:solidFill>
                  <a:srgbClr val="FFFFFF"/>
                </a:solidFill>
                <a:uFill>
                  <a:solidFill/>
                </a:uFill>
                <a:latin typeface="Arial Black"/>
                <a:cs typeface="Arial Black"/>
              </a:rPr>
              <a:t>Mentoring Task</a:t>
            </a:r>
          </a:p>
          <a:p>
            <a:pPr lvl="0" defTabSz="914400">
              <a:defRPr sz="1800"/>
            </a:pPr>
            <a:r>
              <a:rPr sz="4000" b="1" dirty="0">
                <a:solidFill>
                  <a:srgbClr val="FFFFFF"/>
                </a:solidFill>
                <a:uFill>
                  <a:solidFill/>
                </a:uFill>
                <a:latin typeface="Arial Black"/>
                <a:cs typeface="Arial Black"/>
              </a:rPr>
              <a:t>REFOCUS!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" grpId="1" build="p" bldLvl="5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pasted-image.pdf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38753" y="-67106"/>
            <a:ext cx="4908862" cy="69418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image7.jpeg" descr="Summer-Schools-2015-copy7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7066F1BE-BC86-45E3-BA66-9F89BE5F6A3A-L0-001.jpe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82757" y="65436"/>
            <a:ext cx="7778486" cy="5528035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Shape 255"/>
          <p:cNvSpPr>
            <a:spLocks noGrp="1"/>
          </p:cNvSpPr>
          <p:nvPr>
            <p:ph type="body" idx="4294967295"/>
          </p:nvPr>
        </p:nvSpPr>
        <p:spPr>
          <a:xfrm>
            <a:off x="146689" y="5679666"/>
            <a:ext cx="9027292" cy="1329846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/>
          <a:p>
            <a:pPr marL="0" lvl="0" indent="0" algn="ctr" defTabSz="914400">
              <a:buSzTx/>
              <a:buFontTx/>
              <a:buNone/>
              <a:defRPr sz="1800"/>
            </a:pPr>
            <a:r>
              <a:rPr sz="2600" dirty="0">
                <a:solidFill>
                  <a:srgbClr val="FFFFFF"/>
                </a:solidFill>
                <a:uFill>
                  <a:solidFill/>
                </a:uFill>
                <a:latin typeface="Arial"/>
                <a:cs typeface="Arial"/>
              </a:rPr>
              <a:t>Read </a:t>
            </a:r>
            <a:r>
              <a:rPr lang="en-GB" sz="2600" dirty="0" smtClean="0">
                <a:solidFill>
                  <a:srgbClr val="FFFFFF"/>
                </a:solidFill>
                <a:uFill>
                  <a:solidFill/>
                </a:uFill>
                <a:latin typeface="Arial"/>
                <a:cs typeface="Arial"/>
              </a:rPr>
              <a:t>page </a:t>
            </a:r>
            <a:r>
              <a:rPr sz="2600" dirty="0" smtClean="0">
                <a:solidFill>
                  <a:srgbClr val="FFFFFF"/>
                </a:solidFill>
                <a:uFill>
                  <a:solidFill/>
                </a:uFill>
                <a:latin typeface="Arial"/>
                <a:cs typeface="Arial"/>
              </a:rPr>
              <a:t>8 </a:t>
            </a:r>
            <a:r>
              <a:rPr lang="en-GB" sz="2600" dirty="0" smtClean="0">
                <a:solidFill>
                  <a:srgbClr val="FFFFFF"/>
                </a:solidFill>
                <a:uFill>
                  <a:solidFill/>
                </a:uFill>
                <a:latin typeface="Arial"/>
                <a:cs typeface="Arial"/>
              </a:rPr>
              <a:t>and</a:t>
            </a:r>
            <a:r>
              <a:rPr sz="2600" dirty="0" smtClean="0">
                <a:solidFill>
                  <a:srgbClr val="FFFFFF"/>
                </a:solidFill>
                <a:uFill>
                  <a:solidFill/>
                </a:u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FFFFFF"/>
                </a:solidFill>
                <a:uFill>
                  <a:solidFill/>
                </a:uFill>
                <a:latin typeface="Arial"/>
                <a:cs typeface="Arial"/>
              </a:rPr>
              <a:t>9 of </a:t>
            </a:r>
            <a:r>
              <a:rPr lang="en-GB" sz="2600" dirty="0" smtClean="0">
                <a:solidFill>
                  <a:srgbClr val="FFFFFF"/>
                </a:solidFill>
                <a:uFill>
                  <a:solidFill/>
                </a:uFill>
                <a:latin typeface="Arial"/>
                <a:cs typeface="Arial"/>
              </a:rPr>
              <a:t>the </a:t>
            </a:r>
            <a:r>
              <a:rPr sz="2600" dirty="0" smtClean="0">
                <a:uFill>
                  <a:solidFill/>
                </a:uFill>
                <a:latin typeface="Arial"/>
                <a:cs typeface="Arial"/>
              </a:rPr>
              <a:t>PUPIL</a:t>
            </a:r>
            <a:r>
              <a:rPr sz="2600" dirty="0" smtClean="0">
                <a:solidFill>
                  <a:srgbClr val="FFFFFF"/>
                </a:solidFill>
                <a:uFill>
                  <a:solidFill/>
                </a:uFill>
                <a:latin typeface="Arial"/>
                <a:cs typeface="Arial"/>
              </a:rPr>
              <a:t> </a:t>
            </a:r>
            <a:r>
              <a:rPr lang="en-GB" sz="2600" dirty="0">
                <a:solidFill>
                  <a:srgbClr val="FFFFFF"/>
                </a:solidFill>
                <a:uFill>
                  <a:solidFill/>
                </a:uFill>
                <a:latin typeface="Arial"/>
                <a:cs typeface="Arial"/>
              </a:rPr>
              <a:t>B</a:t>
            </a:r>
            <a:r>
              <a:rPr sz="2600" dirty="0" smtClean="0">
                <a:solidFill>
                  <a:srgbClr val="FFFFFF"/>
                </a:solidFill>
                <a:uFill>
                  <a:solidFill/>
                </a:uFill>
                <a:latin typeface="Arial"/>
                <a:cs typeface="Arial"/>
              </a:rPr>
              <a:t>ooklet</a:t>
            </a:r>
            <a:r>
              <a:rPr sz="2600" dirty="0">
                <a:solidFill>
                  <a:srgbClr val="FFFFFF"/>
                </a:solidFill>
                <a:uFill>
                  <a:solidFill/>
                </a:uFill>
                <a:latin typeface="Arial"/>
                <a:cs typeface="Arial"/>
              </a:rPr>
              <a:t>. How do you think this works? What would a pupil do? What is your role?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" grpId="1" build="p" bldLvl="5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image4.jpeg" descr="Summer-Schools-2015-copy4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201127" y="0"/>
            <a:ext cx="9343053" cy="7010400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Shape 258"/>
          <p:cNvSpPr>
            <a:spLocks noGrp="1"/>
          </p:cNvSpPr>
          <p:nvPr>
            <p:ph type="body" idx="4294967295"/>
          </p:nvPr>
        </p:nvSpPr>
        <p:spPr>
          <a:xfrm>
            <a:off x="270123" y="2425254"/>
            <a:ext cx="8603754" cy="4021683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/>
          <a:p>
            <a:pPr marL="468701" lvl="0" indent="-468701" defTabSz="740663">
              <a:spcBef>
                <a:spcPts val="600"/>
              </a:spcBef>
              <a:buAutoNum type="arabicPeriod"/>
              <a:defRPr sz="1800"/>
            </a:pPr>
            <a:r>
              <a:rPr sz="2800" dirty="0">
                <a:solidFill>
                  <a:srgbClr val="FFFFFF"/>
                </a:solidFill>
                <a:uFill>
                  <a:solidFill/>
                </a:uFill>
                <a:latin typeface="Arial"/>
                <a:cs typeface="Arial"/>
              </a:rPr>
              <a:t>What is Summer School about? Has your view changed today? How?</a:t>
            </a:r>
          </a:p>
          <a:p>
            <a:pPr marL="0" lvl="0" indent="0" defTabSz="740663">
              <a:spcBef>
                <a:spcPts val="600"/>
              </a:spcBef>
              <a:buSzTx/>
              <a:buFontTx/>
              <a:buNone/>
              <a:defRPr sz="1800"/>
            </a:pPr>
            <a:endParaRPr sz="2800" dirty="0">
              <a:solidFill>
                <a:srgbClr val="FFFFFF"/>
              </a:solidFill>
              <a:uFill>
                <a:solidFill/>
              </a:uFill>
              <a:latin typeface="Arial"/>
              <a:cs typeface="Arial"/>
            </a:endParaRPr>
          </a:p>
          <a:p>
            <a:pPr marL="468701" lvl="0" indent="-468701" defTabSz="740663">
              <a:spcBef>
                <a:spcPts val="600"/>
              </a:spcBef>
              <a:buAutoNum type="arabicPeriod" startAt="2"/>
              <a:defRPr sz="1800"/>
            </a:pPr>
            <a:r>
              <a:rPr sz="2800" dirty="0">
                <a:solidFill>
                  <a:srgbClr val="FFFFFF"/>
                </a:solidFill>
                <a:uFill>
                  <a:solidFill/>
                </a:uFill>
                <a:latin typeface="Arial"/>
                <a:cs typeface="Arial"/>
              </a:rPr>
              <a:t>What is the role of a Summer School </a:t>
            </a:r>
            <a:r>
              <a:rPr lang="en-GB" sz="2800" dirty="0" smtClean="0">
                <a:solidFill>
                  <a:srgbClr val="FFFFFF"/>
                </a:solidFill>
                <a:uFill>
                  <a:solidFill/>
                </a:uFill>
                <a:latin typeface="Arial"/>
                <a:cs typeface="Arial"/>
              </a:rPr>
              <a:t>M</a:t>
            </a:r>
            <a:r>
              <a:rPr sz="2800" dirty="0" smtClean="0">
                <a:solidFill>
                  <a:srgbClr val="FFFFFF"/>
                </a:solidFill>
                <a:uFill>
                  <a:solidFill/>
                </a:uFill>
                <a:latin typeface="Arial"/>
                <a:cs typeface="Arial"/>
              </a:rPr>
              <a:t>entor</a:t>
            </a:r>
            <a:r>
              <a:rPr sz="2800" dirty="0">
                <a:solidFill>
                  <a:srgbClr val="FFFFFF"/>
                </a:solidFill>
                <a:uFill>
                  <a:solidFill/>
                </a:uFill>
                <a:latin typeface="Arial"/>
                <a:cs typeface="Arial"/>
              </a:rPr>
              <a:t>? Has your view changed? How?</a:t>
            </a:r>
          </a:p>
          <a:p>
            <a:pPr marL="0" lvl="0" indent="0" defTabSz="740663">
              <a:spcBef>
                <a:spcPts val="600"/>
              </a:spcBef>
              <a:buSzTx/>
              <a:buFontTx/>
              <a:buNone/>
              <a:defRPr sz="1800"/>
            </a:pPr>
            <a:endParaRPr sz="2800" dirty="0">
              <a:solidFill>
                <a:srgbClr val="FFFFFF"/>
              </a:solidFill>
              <a:uFill>
                <a:solidFill/>
              </a:uFill>
              <a:latin typeface="Arial"/>
              <a:cs typeface="Arial"/>
            </a:endParaRPr>
          </a:p>
          <a:p>
            <a:pPr marL="468701" lvl="0" indent="-468701" defTabSz="740663">
              <a:spcBef>
                <a:spcPts val="600"/>
              </a:spcBef>
              <a:buAutoNum type="arabicPeriod" startAt="3"/>
              <a:defRPr sz="1800"/>
            </a:pPr>
            <a:r>
              <a:rPr sz="2800" dirty="0">
                <a:solidFill>
                  <a:srgbClr val="FFFFFF"/>
                </a:solidFill>
                <a:uFill>
                  <a:solidFill/>
                </a:uFill>
                <a:latin typeface="Arial"/>
                <a:cs typeface="Arial"/>
              </a:rPr>
              <a:t>Name a learning power/ability you will need to be a great </a:t>
            </a:r>
            <a:r>
              <a:rPr lang="en-GB" sz="2800" dirty="0" smtClean="0">
                <a:solidFill>
                  <a:srgbClr val="FFFFFF"/>
                </a:solidFill>
                <a:uFill>
                  <a:solidFill/>
                </a:uFill>
                <a:latin typeface="Arial"/>
                <a:cs typeface="Arial"/>
              </a:rPr>
              <a:t>M</a:t>
            </a:r>
            <a:r>
              <a:rPr sz="2800" dirty="0" smtClean="0">
                <a:solidFill>
                  <a:srgbClr val="FFFFFF"/>
                </a:solidFill>
                <a:uFill>
                  <a:solidFill/>
                </a:uFill>
                <a:latin typeface="Arial"/>
                <a:cs typeface="Arial"/>
              </a:rPr>
              <a:t>entor </a:t>
            </a:r>
            <a:r>
              <a:rPr sz="2800" dirty="0">
                <a:solidFill>
                  <a:srgbClr val="FFFFFF"/>
                </a:solidFill>
                <a:uFill>
                  <a:solidFill/>
                </a:uFill>
                <a:latin typeface="Arial"/>
                <a:cs typeface="Arial"/>
              </a:rPr>
              <a:t>and why?</a:t>
            </a:r>
          </a:p>
        </p:txBody>
      </p:sp>
      <p:sp>
        <p:nvSpPr>
          <p:cNvPr id="259" name="Shape 259"/>
          <p:cNvSpPr/>
          <p:nvPr/>
        </p:nvSpPr>
        <p:spPr>
          <a:xfrm>
            <a:off x="2955117" y="547887"/>
            <a:ext cx="3550551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defTabSz="914400">
              <a:defRPr sz="5100" b="1">
                <a:solidFill>
                  <a:srgbClr val="FFFFFF"/>
                </a:solidFill>
                <a:uFill>
                  <a:solidFill/>
                </a:u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4000" dirty="0">
                <a:solidFill>
                  <a:schemeClr val="bg1"/>
                </a:solidFill>
                <a:latin typeface="Arial Black"/>
                <a:cs typeface="Arial Black"/>
              </a:rPr>
              <a:t>T</a:t>
            </a:r>
            <a:r>
              <a:rPr lang="en-GB" sz="4000" dirty="0" err="1">
                <a:solidFill>
                  <a:schemeClr val="bg1"/>
                </a:solidFill>
                <a:latin typeface="Arial Black"/>
                <a:cs typeface="Arial Black"/>
              </a:rPr>
              <a:t>ime</a:t>
            </a:r>
            <a:r>
              <a:rPr sz="4000" dirty="0">
                <a:solidFill>
                  <a:schemeClr val="bg1"/>
                </a:solidFill>
                <a:latin typeface="Arial Black"/>
                <a:cs typeface="Arial Black"/>
              </a:rPr>
              <a:t>-</a:t>
            </a:r>
            <a:r>
              <a:rPr lang="en-GB" sz="4000" dirty="0">
                <a:solidFill>
                  <a:schemeClr val="bg1"/>
                </a:solidFill>
                <a:latin typeface="Arial Black"/>
                <a:cs typeface="Arial Black"/>
              </a:rPr>
              <a:t>shares</a:t>
            </a:r>
            <a:endParaRPr sz="4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" grpId="1" build="p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image7.jpeg" descr="Summer-Schools-2015-copy7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Shape 262"/>
          <p:cNvSpPr/>
          <p:nvPr/>
        </p:nvSpPr>
        <p:spPr>
          <a:xfrm>
            <a:off x="3651465" y="3227248"/>
            <a:ext cx="1987327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6000" b="1">
                <a:solidFill>
                  <a:srgbClr val="FFFFFF"/>
                </a:solidFill>
                <a:latin typeface="Bliss-Bold"/>
                <a:ea typeface="Bliss-Bold"/>
                <a:cs typeface="Bliss-Bold"/>
                <a:sym typeface="Bliss-Bold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GB" sz="4000" dirty="0">
                <a:solidFill>
                  <a:schemeClr val="bg1"/>
                </a:solidFill>
                <a:latin typeface="Arial Black"/>
                <a:cs typeface="Arial Black"/>
              </a:rPr>
              <a:t>L</a:t>
            </a:r>
            <a:r>
              <a:rPr sz="4000" dirty="0">
                <a:solidFill>
                  <a:schemeClr val="bg1"/>
                </a:solidFill>
                <a:latin typeface="Arial Black"/>
                <a:cs typeface="Arial Black"/>
              </a:rPr>
              <a:t>unch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image7.jpeg" descr="Summer-Schools-2015-copy7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2BDF42DE-11E5-4320-BFF6-1352FACB90E4-L0-001.jpe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23617" y="250577"/>
            <a:ext cx="8696766" cy="61339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image5.jpeg" descr="Summer-Schools-2015-copy5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Shape 268"/>
          <p:cNvSpPr/>
          <p:nvPr/>
        </p:nvSpPr>
        <p:spPr>
          <a:xfrm>
            <a:off x="2609392" y="777462"/>
            <a:ext cx="407927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algn="ctr" defTabSz="914400">
              <a:defRPr sz="4400">
                <a:solidFill>
                  <a:srgbClr val="FFFFFF"/>
                </a:solidFill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000" b="1" dirty="0">
                <a:solidFill>
                  <a:srgbClr val="FFFFFF"/>
                </a:solidFill>
                <a:uFill>
                  <a:solidFill/>
                </a:uFill>
                <a:latin typeface="Arial Black"/>
                <a:cs typeface="Arial Black"/>
              </a:rPr>
              <a:t>4 </a:t>
            </a:r>
            <a:r>
              <a:rPr sz="4000" b="1" dirty="0" smtClean="0">
                <a:solidFill>
                  <a:srgbClr val="FFFFFF"/>
                </a:solidFill>
                <a:uFill>
                  <a:solidFill/>
                </a:uFill>
                <a:latin typeface="Arial Black"/>
                <a:cs typeface="Arial Black"/>
              </a:rPr>
              <a:t>Rs </a:t>
            </a:r>
            <a:r>
              <a:rPr sz="4000" b="1" dirty="0">
                <a:solidFill>
                  <a:srgbClr val="FFFFFF"/>
                </a:solidFill>
                <a:uFill>
                  <a:solidFill/>
                </a:uFill>
                <a:latin typeface="Arial Black"/>
                <a:cs typeface="Arial Black"/>
              </a:rPr>
              <a:t>of </a:t>
            </a:r>
            <a:endParaRPr lang="en-GB" sz="4000" b="1" dirty="0" smtClean="0">
              <a:solidFill>
                <a:srgbClr val="FFFFFF"/>
              </a:solidFill>
              <a:uFill>
                <a:solidFill/>
              </a:uFill>
              <a:latin typeface="Arial Black"/>
              <a:cs typeface="Arial Black"/>
            </a:endParaRP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000" b="1" dirty="0" smtClean="0">
                <a:solidFill>
                  <a:srgbClr val="FFFFFF"/>
                </a:solidFill>
                <a:uFill>
                  <a:solidFill/>
                </a:uFill>
                <a:latin typeface="Arial Black"/>
                <a:cs typeface="Arial Black"/>
              </a:rPr>
              <a:t>Mentoring</a:t>
            </a:r>
            <a:endParaRPr sz="4000" b="1" dirty="0">
              <a:solidFill>
                <a:srgbClr val="FFFFFF"/>
              </a:solidFill>
              <a:uFill>
                <a:solidFill/>
              </a:uFill>
              <a:latin typeface="Arial Black"/>
              <a:cs typeface="Arial Black"/>
            </a:endParaRPr>
          </a:p>
        </p:txBody>
      </p:sp>
      <p:sp>
        <p:nvSpPr>
          <p:cNvPr id="269" name="Shape 269"/>
          <p:cNvSpPr/>
          <p:nvPr/>
        </p:nvSpPr>
        <p:spPr>
          <a:xfrm>
            <a:off x="4008232" y="2710572"/>
            <a:ext cx="1905001" cy="190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953E"/>
              </a:gs>
              <a:gs pos="100000">
                <a:srgbClr val="FFD1BB"/>
              </a:gs>
            </a:gsLst>
            <a:lin ang="16200000"/>
          </a:gradFill>
          <a:ln w="25400">
            <a:solidFill>
              <a:srgbClr val="4F81BD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Refocus</a:t>
            </a:r>
          </a:p>
        </p:txBody>
      </p:sp>
      <p:sp>
        <p:nvSpPr>
          <p:cNvPr id="270" name="Shape 270"/>
          <p:cNvSpPr/>
          <p:nvPr/>
        </p:nvSpPr>
        <p:spPr>
          <a:xfrm>
            <a:off x="1656892" y="2163015"/>
            <a:ext cx="1905001" cy="190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rgbClr val="4F81BD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algn="ctr"/>
          </a:lstStyle>
          <a:p>
            <a:pPr lvl="0"/>
            <a:r>
              <a:rPr sz="2400" b="1" dirty="0">
                <a:latin typeface="Arial"/>
                <a:cs typeface="Arial"/>
              </a:rPr>
              <a:t>Reward</a:t>
            </a:r>
          </a:p>
        </p:txBody>
      </p:sp>
      <p:sp>
        <p:nvSpPr>
          <p:cNvPr id="271" name="Shape 271"/>
          <p:cNvSpPr/>
          <p:nvPr/>
        </p:nvSpPr>
        <p:spPr>
          <a:xfrm>
            <a:off x="3547820" y="4781832"/>
            <a:ext cx="1905001" cy="190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C8B2E9"/>
              </a:gs>
              <a:gs pos="35000">
                <a:srgbClr val="D8C9EE"/>
              </a:gs>
              <a:gs pos="100000">
                <a:srgbClr val="F0EAF9"/>
              </a:gs>
            </a:gsLst>
            <a:lin ang="16200000"/>
          </a:gradFill>
          <a:ln>
            <a:solidFill>
              <a:srgbClr val="7D60A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algn="ctr"/>
          </a:lstStyle>
          <a:p>
            <a:pPr lvl="0"/>
            <a:r>
              <a:rPr sz="2400" b="1" dirty="0">
                <a:latin typeface="Arial"/>
                <a:cs typeface="Arial"/>
              </a:rPr>
              <a:t>Record</a:t>
            </a:r>
          </a:p>
        </p:txBody>
      </p:sp>
      <p:sp>
        <p:nvSpPr>
          <p:cNvPr id="272" name="Shape 272"/>
          <p:cNvSpPr/>
          <p:nvPr/>
        </p:nvSpPr>
        <p:spPr>
          <a:xfrm>
            <a:off x="6351635" y="2052968"/>
            <a:ext cx="1905001" cy="190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39B7D8"/>
              </a:gs>
              <a:gs pos="100000">
                <a:srgbClr val="A5E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Review</a:t>
            </a:r>
          </a:p>
        </p:txBody>
      </p:sp>
      <p:cxnSp>
        <p:nvCxnSpPr>
          <p:cNvPr id="273" name="Connector 273"/>
          <p:cNvCxnSpPr/>
          <p:nvPr/>
        </p:nvCxnSpPr>
        <p:spPr>
          <a:xfrm flipH="1" flipV="1">
            <a:off x="2609393" y="3284846"/>
            <a:ext cx="1674740" cy="2337017"/>
          </a:xfrm>
          <a:prstGeom prst="straightConnector1">
            <a:avLst/>
          </a:prstGeom>
          <a:ln w="25400">
            <a:solidFill>
              <a:srgbClr val="4BACC6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79" name="Shape 279"/>
          <p:cNvSpPr/>
          <p:nvPr/>
        </p:nvSpPr>
        <p:spPr>
          <a:xfrm>
            <a:off x="3960912" y="1416694"/>
            <a:ext cx="999822" cy="20123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395" h="21600" extrusionOk="0">
                <a:moveTo>
                  <a:pt x="10021" y="21600"/>
                </a:moveTo>
                <a:cubicBezTo>
                  <a:pt x="-5205" y="12206"/>
                  <a:pt x="-3080" y="5006"/>
                  <a:pt x="16395" y="0"/>
                </a:cubicBezTo>
              </a:path>
            </a:pathLst>
          </a:custGeom>
          <a:ln w="25400">
            <a:solidFill>
              <a:srgbClr val="C0504D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lvl="0"/>
            <a:endParaRPr/>
          </a:p>
        </p:txBody>
      </p:sp>
      <p:sp>
        <p:nvSpPr>
          <p:cNvPr id="280" name="Shape 280"/>
          <p:cNvSpPr/>
          <p:nvPr/>
        </p:nvSpPr>
        <p:spPr>
          <a:xfrm>
            <a:off x="5461168" y="3993208"/>
            <a:ext cx="2063780" cy="19107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632" h="20860" extrusionOk="0">
                <a:moveTo>
                  <a:pt x="0" y="20798"/>
                </a:moveTo>
                <a:cubicBezTo>
                  <a:pt x="15867" y="21600"/>
                  <a:pt x="21600" y="14667"/>
                  <a:pt x="17199" y="0"/>
                </a:cubicBezTo>
              </a:path>
            </a:pathLst>
          </a:custGeom>
          <a:ln w="25400">
            <a:solidFill>
              <a:srgbClr val="4BACC6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lvl="0"/>
            <a:endParaRPr/>
          </a:p>
        </p:txBody>
      </p:sp>
      <p:cxnSp>
        <p:nvCxnSpPr>
          <p:cNvPr id="276" name="Connector 276"/>
          <p:cNvCxnSpPr/>
          <p:nvPr/>
        </p:nvCxnSpPr>
        <p:spPr>
          <a:xfrm flipV="1">
            <a:off x="2609392" y="3174798"/>
            <a:ext cx="4694744" cy="110048"/>
          </a:xfrm>
          <a:prstGeom prst="straightConnector1">
            <a:avLst/>
          </a:prstGeom>
          <a:ln w="25400">
            <a:solidFill>
              <a:srgbClr val="4BACC6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77" name="Shape 277"/>
          <p:cNvSpPr/>
          <p:nvPr/>
        </p:nvSpPr>
        <p:spPr>
          <a:xfrm flipV="1">
            <a:off x="5818705" y="3264970"/>
            <a:ext cx="598364" cy="328060"/>
          </a:xfrm>
          <a:prstGeom prst="line">
            <a:avLst/>
          </a:prstGeom>
          <a:ln w="25400">
            <a:solidFill>
              <a:srgbClr val="4BACC6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 lvl="0">
              <a:defRPr sz="1200"/>
            </a:pPr>
            <a:endParaRPr/>
          </a:p>
        </p:txBody>
      </p:sp>
      <p:sp>
        <p:nvSpPr>
          <p:cNvPr id="278" name="Shape 278"/>
          <p:cNvSpPr/>
          <p:nvPr/>
        </p:nvSpPr>
        <p:spPr>
          <a:xfrm>
            <a:off x="3504099" y="3282281"/>
            <a:ext cx="542823" cy="200702"/>
          </a:xfrm>
          <a:prstGeom prst="line">
            <a:avLst/>
          </a:prstGeom>
          <a:ln w="25400">
            <a:solidFill>
              <a:srgbClr val="4BACC6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 lvl="0">
              <a:defRPr sz="1200"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image5.jpeg" descr="Summer-Schools-2015-copy5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Shape 283"/>
          <p:cNvSpPr/>
          <p:nvPr/>
        </p:nvSpPr>
        <p:spPr>
          <a:xfrm>
            <a:off x="438944" y="2767291"/>
            <a:ext cx="8266112" cy="3664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498276" lvl="0" indent="-498276" defTabSz="914400">
              <a:spcBef>
                <a:spcPts val="700"/>
              </a:spcBef>
              <a:buSzPct val="100000"/>
              <a:buFont typeface="Arial"/>
              <a:buAutoNum type="arabicPeriod"/>
            </a:pPr>
            <a:r>
              <a:rPr sz="2800" b="1" dirty="0" smtClean="0">
                <a:solidFill>
                  <a:srgbClr val="FFFFFF"/>
                </a:solidFill>
                <a:uFill>
                  <a:solidFill/>
                </a:uFill>
                <a:latin typeface="Arial"/>
                <a:ea typeface="Calibri"/>
                <a:cs typeface="Arial"/>
                <a:sym typeface="Calibri"/>
              </a:rPr>
              <a:t>Refocus</a:t>
            </a:r>
            <a:r>
              <a:rPr lang="en-GB" sz="2800" b="1" dirty="0" smtClean="0">
                <a:solidFill>
                  <a:srgbClr val="FFFFFF"/>
                </a:solidFill>
                <a:uFill>
                  <a:solidFill/>
                </a:uFill>
                <a:latin typeface="Arial"/>
                <a:ea typeface="Calibri"/>
                <a:cs typeface="Arial"/>
                <a:sym typeface="Calibri"/>
              </a:rPr>
              <a:t> </a:t>
            </a:r>
            <a:r>
              <a:rPr sz="2800" b="1" dirty="0" smtClean="0">
                <a:solidFill>
                  <a:srgbClr val="FFFFFF"/>
                </a:solidFill>
                <a:uFill>
                  <a:solidFill/>
                </a:uFill>
                <a:latin typeface="Arial"/>
                <a:ea typeface="Calibri"/>
                <a:cs typeface="Arial"/>
                <a:sym typeface="Calibri"/>
              </a:rPr>
              <a:t>before </a:t>
            </a:r>
            <a:r>
              <a:rPr sz="2800" b="1" dirty="0">
                <a:solidFill>
                  <a:srgbClr val="FFFFFF"/>
                </a:solidFill>
                <a:uFill>
                  <a:solidFill/>
                </a:uFill>
                <a:latin typeface="Arial"/>
                <a:ea typeface="Calibri"/>
                <a:cs typeface="Arial"/>
                <a:sym typeface="Calibri"/>
              </a:rPr>
              <a:t>and during activity  </a:t>
            </a:r>
          </a:p>
          <a:p>
            <a:pPr marL="498276" lvl="0" indent="-498276" defTabSz="914400">
              <a:spcBef>
                <a:spcPts val="700"/>
              </a:spcBef>
              <a:buSzPct val="100000"/>
              <a:buFont typeface="Arial"/>
              <a:buAutoNum type="arabicPeriod"/>
            </a:pPr>
            <a:r>
              <a:rPr sz="2800" b="1" dirty="0" smtClean="0">
                <a:solidFill>
                  <a:srgbClr val="FFFFFF"/>
                </a:solidFill>
                <a:uFill>
                  <a:solidFill/>
                </a:uFill>
                <a:latin typeface="Arial"/>
                <a:ea typeface="Calibri"/>
                <a:cs typeface="Arial"/>
                <a:sym typeface="Calibri"/>
              </a:rPr>
              <a:t>Reward</a:t>
            </a:r>
            <a:r>
              <a:rPr lang="en-GB" sz="2800" b="1" dirty="0" smtClean="0">
                <a:solidFill>
                  <a:srgbClr val="FFFFFF"/>
                </a:solidFill>
                <a:uFill>
                  <a:solidFill/>
                </a:uFill>
                <a:latin typeface="Arial"/>
                <a:ea typeface="Calibri"/>
                <a:cs typeface="Arial"/>
                <a:sym typeface="Calibri"/>
              </a:rPr>
              <a:t> with </a:t>
            </a:r>
            <a:r>
              <a:rPr sz="2800" b="1" dirty="0" smtClean="0">
                <a:solidFill>
                  <a:srgbClr val="FFFFFF"/>
                </a:solidFill>
                <a:uFill>
                  <a:solidFill/>
                </a:uFill>
                <a:latin typeface="Arial"/>
                <a:ea typeface="Calibri"/>
                <a:cs typeface="Arial"/>
                <a:sym typeface="Calibri"/>
              </a:rPr>
              <a:t>special </a:t>
            </a:r>
            <a:r>
              <a:rPr sz="2800" b="1" dirty="0">
                <a:solidFill>
                  <a:srgbClr val="FFFFFF"/>
                </a:solidFill>
                <a:uFill>
                  <a:solidFill/>
                </a:uFill>
                <a:latin typeface="Arial"/>
                <a:ea typeface="Calibri"/>
                <a:cs typeface="Arial"/>
                <a:sym typeface="Calibri"/>
              </a:rPr>
              <a:t>mentions</a:t>
            </a:r>
          </a:p>
          <a:p>
            <a:pPr marL="498276" lvl="0" indent="-498276" defTabSz="914400">
              <a:spcBef>
                <a:spcPts val="700"/>
              </a:spcBef>
              <a:buSzPct val="100000"/>
              <a:buFont typeface="Arial"/>
              <a:buAutoNum type="arabicPeriod"/>
            </a:pPr>
            <a:r>
              <a:rPr sz="2800" b="1" dirty="0" smtClean="0">
                <a:solidFill>
                  <a:srgbClr val="FFFFFF"/>
                </a:solidFill>
                <a:uFill>
                  <a:solidFill/>
                </a:uFill>
                <a:latin typeface="Arial"/>
                <a:ea typeface="Calibri"/>
                <a:cs typeface="Arial"/>
                <a:sym typeface="Calibri"/>
              </a:rPr>
              <a:t>Review</a:t>
            </a:r>
            <a:r>
              <a:rPr lang="en-GB" sz="2800" b="1" dirty="0">
                <a:solidFill>
                  <a:srgbClr val="FFFFFF"/>
                </a:solidFill>
                <a:uFill>
                  <a:solidFill/>
                </a:uFill>
                <a:latin typeface="Arial"/>
                <a:ea typeface="Calibri"/>
                <a:cs typeface="Arial"/>
                <a:sym typeface="Calibri"/>
              </a:rPr>
              <a:t> </a:t>
            </a:r>
            <a:r>
              <a:rPr sz="2800" b="1" dirty="0" smtClean="0">
                <a:solidFill>
                  <a:srgbClr val="FFFFFF"/>
                </a:solidFill>
                <a:uFill>
                  <a:solidFill/>
                </a:uFill>
                <a:latin typeface="Arial"/>
                <a:ea typeface="Calibri"/>
                <a:cs typeface="Arial"/>
                <a:sym typeface="Calibri"/>
              </a:rPr>
              <a:t>during </a:t>
            </a:r>
            <a:r>
              <a:rPr sz="2800" b="1" dirty="0">
                <a:solidFill>
                  <a:srgbClr val="FFFFFF"/>
                </a:solidFill>
                <a:uFill>
                  <a:solidFill/>
                </a:uFill>
                <a:latin typeface="Arial"/>
                <a:ea typeface="Calibri"/>
                <a:cs typeface="Arial"/>
                <a:sym typeface="Calibri"/>
              </a:rPr>
              <a:t>and after activity</a:t>
            </a:r>
          </a:p>
          <a:p>
            <a:pPr marL="498276" lvl="0" indent="-498276" defTabSz="914400">
              <a:spcBef>
                <a:spcPts val="700"/>
              </a:spcBef>
              <a:buSzPct val="100000"/>
              <a:buFont typeface="Arial"/>
              <a:buAutoNum type="arabicPeriod"/>
            </a:pPr>
            <a:r>
              <a:rPr sz="2800" b="1" dirty="0" smtClean="0">
                <a:solidFill>
                  <a:srgbClr val="FFFFFF"/>
                </a:solidFill>
                <a:uFill>
                  <a:solidFill/>
                </a:uFill>
                <a:latin typeface="Arial"/>
                <a:ea typeface="Calibri"/>
                <a:cs typeface="Arial"/>
                <a:sym typeface="Calibri"/>
              </a:rPr>
              <a:t>Record</a:t>
            </a:r>
            <a:r>
              <a:rPr lang="en-GB" sz="2800" b="1" dirty="0">
                <a:solidFill>
                  <a:srgbClr val="FFFFFF"/>
                </a:solidFill>
                <a:uFill>
                  <a:solidFill/>
                </a:uFill>
                <a:latin typeface="Arial"/>
                <a:ea typeface="Calibri"/>
                <a:cs typeface="Arial"/>
                <a:sym typeface="Calibri"/>
              </a:rPr>
              <a:t> </a:t>
            </a:r>
            <a:r>
              <a:rPr sz="2800" b="1" dirty="0" smtClean="0">
                <a:solidFill>
                  <a:srgbClr val="FFFFFF"/>
                </a:solidFill>
                <a:uFill>
                  <a:solidFill/>
                </a:uFill>
                <a:latin typeface="Arial"/>
                <a:ea typeface="Calibri"/>
                <a:cs typeface="Arial"/>
                <a:sym typeface="Calibri"/>
              </a:rPr>
              <a:t>after </a:t>
            </a:r>
            <a:r>
              <a:rPr sz="2800" b="1" dirty="0">
                <a:solidFill>
                  <a:srgbClr val="FFFFFF"/>
                </a:solidFill>
                <a:uFill>
                  <a:solidFill/>
                </a:uFill>
                <a:latin typeface="Arial"/>
                <a:ea typeface="Calibri"/>
                <a:cs typeface="Arial"/>
                <a:sym typeface="Calibri"/>
              </a:rPr>
              <a:t>activity</a:t>
            </a:r>
          </a:p>
          <a:p>
            <a:pPr marL="498276" lvl="0" indent="-498276" defTabSz="914400">
              <a:spcBef>
                <a:spcPts val="700"/>
              </a:spcBef>
              <a:buSzPct val="100000"/>
              <a:buFont typeface="Arial"/>
              <a:buAutoNum type="arabicPeriod"/>
            </a:pPr>
            <a:endParaRPr sz="2800" b="1" dirty="0">
              <a:solidFill>
                <a:srgbClr val="FFFFFF"/>
              </a:solidFill>
              <a:uFill>
                <a:solidFill/>
              </a:uFill>
              <a:latin typeface="Arial"/>
              <a:ea typeface="Calibri"/>
              <a:cs typeface="Arial"/>
              <a:sym typeface="Calibri"/>
            </a:endParaRPr>
          </a:p>
          <a:p>
            <a:pPr lvl="0" defTabSz="914400">
              <a:spcBef>
                <a:spcPts val="700"/>
              </a:spcBef>
            </a:pPr>
            <a:r>
              <a:rPr sz="2800" b="1" dirty="0">
                <a:solidFill>
                  <a:srgbClr val="FFFFFF"/>
                </a:solidFill>
                <a:uFill>
                  <a:solidFill/>
                </a:uFill>
                <a:latin typeface="Arial"/>
                <a:ea typeface="Calibri"/>
                <a:cs typeface="Arial"/>
                <a:sym typeface="Calibri"/>
              </a:rPr>
              <a:t>Discuss how we did this </a:t>
            </a:r>
          </a:p>
        </p:txBody>
      </p:sp>
      <p:sp>
        <p:nvSpPr>
          <p:cNvPr id="284" name="Shape 284"/>
          <p:cNvSpPr/>
          <p:nvPr/>
        </p:nvSpPr>
        <p:spPr>
          <a:xfrm>
            <a:off x="2624668" y="784680"/>
            <a:ext cx="4165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algn="ctr" defTabSz="914400">
              <a:defRPr sz="4400">
                <a:solidFill>
                  <a:srgbClr val="FFFFFF"/>
                </a:solidFill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000" b="1" dirty="0">
                <a:solidFill>
                  <a:srgbClr val="FFFFFF"/>
                </a:solidFill>
                <a:uFill>
                  <a:solidFill/>
                </a:uFill>
                <a:latin typeface="Arial Black"/>
                <a:cs typeface="Arial Black"/>
              </a:rPr>
              <a:t>4 </a:t>
            </a:r>
            <a:r>
              <a:rPr sz="4000" b="1" dirty="0" smtClean="0">
                <a:solidFill>
                  <a:srgbClr val="FFFFFF"/>
                </a:solidFill>
                <a:uFill>
                  <a:solidFill/>
                </a:uFill>
                <a:latin typeface="Arial Black"/>
                <a:cs typeface="Arial Black"/>
              </a:rPr>
              <a:t>Rs </a:t>
            </a:r>
            <a:r>
              <a:rPr sz="4000" b="1" dirty="0">
                <a:solidFill>
                  <a:srgbClr val="FFFFFF"/>
                </a:solidFill>
                <a:uFill>
                  <a:solidFill/>
                </a:uFill>
                <a:latin typeface="Arial Black"/>
                <a:cs typeface="Arial Black"/>
              </a:rPr>
              <a:t>of </a:t>
            </a:r>
            <a:endParaRPr lang="en-GB" sz="4000" b="1" dirty="0" smtClean="0">
              <a:solidFill>
                <a:srgbClr val="FFFFFF"/>
              </a:solidFill>
              <a:uFill>
                <a:solidFill/>
              </a:uFill>
              <a:latin typeface="Arial Black"/>
              <a:cs typeface="Arial Black"/>
            </a:endParaRP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000" b="1" dirty="0" smtClean="0">
                <a:solidFill>
                  <a:srgbClr val="FFFFFF"/>
                </a:solidFill>
                <a:uFill>
                  <a:solidFill/>
                </a:uFill>
                <a:latin typeface="Arial Black"/>
                <a:cs typeface="Arial Black"/>
              </a:rPr>
              <a:t>Mentoring</a:t>
            </a:r>
            <a:endParaRPr sz="4000" b="1" dirty="0">
              <a:solidFill>
                <a:srgbClr val="FFFFFF"/>
              </a:solidFill>
              <a:uFill>
                <a:solidFill/>
              </a:uFill>
              <a:latin typeface="Arial Black"/>
              <a:cs typeface="Arial Black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" grpId="1" build="p" bldLvl="5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image5.jpeg" descr="Summer-Schools-2015-copy5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Shape 287"/>
          <p:cNvSpPr/>
          <p:nvPr/>
        </p:nvSpPr>
        <p:spPr>
          <a:xfrm>
            <a:off x="305272" y="2869010"/>
            <a:ext cx="8533456" cy="3819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444430" lvl="0" indent="-444430" defTabSz="722376">
              <a:spcBef>
                <a:spcPts val="600"/>
              </a:spcBef>
              <a:buSzPct val="100000"/>
              <a:buFont typeface="Arial"/>
              <a:buAutoNum type="arabicPeriod"/>
            </a:pPr>
            <a:r>
              <a:rPr sz="2800" b="1" dirty="0">
                <a:solidFill>
                  <a:srgbClr val="FFFFFF"/>
                </a:solidFill>
                <a:uFill>
                  <a:solidFill/>
                </a:uFill>
                <a:latin typeface="Arial"/>
                <a:ea typeface="Calibri"/>
                <a:cs typeface="Arial"/>
                <a:sym typeface="Calibri"/>
              </a:rPr>
              <a:t>Find a partner</a:t>
            </a:r>
          </a:p>
          <a:p>
            <a:pPr marL="444430" lvl="0" indent="-444430" defTabSz="722376">
              <a:spcBef>
                <a:spcPts val="600"/>
              </a:spcBef>
              <a:buSzPct val="100000"/>
              <a:buFont typeface="Arial"/>
              <a:buAutoNum type="arabicPeriod"/>
            </a:pPr>
            <a:r>
              <a:rPr sz="2800" b="1" dirty="0">
                <a:solidFill>
                  <a:srgbClr val="FFFFFF"/>
                </a:solidFill>
                <a:uFill>
                  <a:solidFill/>
                </a:uFill>
                <a:latin typeface="Arial"/>
                <a:ea typeface="Calibri"/>
                <a:cs typeface="Arial"/>
                <a:sym typeface="Calibri"/>
              </a:rPr>
              <a:t>Pick an activity (</a:t>
            </a:r>
            <a:r>
              <a:rPr sz="2800" b="1" dirty="0" smtClean="0">
                <a:solidFill>
                  <a:srgbClr val="FFFFFF"/>
                </a:solidFill>
                <a:uFill>
                  <a:solidFill/>
                </a:uFill>
                <a:latin typeface="Arial"/>
                <a:ea typeface="Calibri"/>
                <a:cs typeface="Arial"/>
                <a:sym typeface="Calibri"/>
              </a:rPr>
              <a:t>P</a:t>
            </a:r>
            <a:r>
              <a:rPr lang="en-GB" sz="2800" b="1" dirty="0" smtClean="0">
                <a:solidFill>
                  <a:srgbClr val="FFFFFF"/>
                </a:solidFill>
                <a:uFill>
                  <a:solidFill/>
                </a:uFill>
                <a:latin typeface="Arial"/>
                <a:ea typeface="Calibri"/>
                <a:cs typeface="Arial"/>
                <a:sym typeface="Calibri"/>
              </a:rPr>
              <a:t>ages</a:t>
            </a:r>
            <a:r>
              <a:rPr sz="2800" b="1" dirty="0" smtClean="0">
                <a:solidFill>
                  <a:srgbClr val="FFFFFF"/>
                </a:solidFill>
                <a:uFill>
                  <a:solidFill/>
                </a:uFill>
                <a:latin typeface="Arial"/>
                <a:ea typeface="Calibri"/>
                <a:cs typeface="Arial"/>
                <a:sym typeface="Calibri"/>
              </a:rPr>
              <a:t> </a:t>
            </a:r>
            <a:r>
              <a:rPr sz="2800" b="1" dirty="0">
                <a:solidFill>
                  <a:srgbClr val="FFFFFF"/>
                </a:solidFill>
                <a:uFill>
                  <a:solidFill/>
                </a:uFill>
                <a:latin typeface="Arial"/>
                <a:ea typeface="Calibri"/>
                <a:cs typeface="Arial"/>
                <a:sym typeface="Calibri"/>
              </a:rPr>
              <a:t>12-16)</a:t>
            </a:r>
          </a:p>
          <a:p>
            <a:pPr marL="444430" lvl="0" indent="-444430" defTabSz="722376">
              <a:spcBef>
                <a:spcPts val="600"/>
              </a:spcBef>
              <a:buSzPct val="100000"/>
              <a:buFont typeface="Arial"/>
              <a:buAutoNum type="arabicPeriod"/>
            </a:pPr>
            <a:r>
              <a:rPr sz="2800" b="1" dirty="0">
                <a:solidFill>
                  <a:srgbClr val="FFFFFF"/>
                </a:solidFill>
                <a:uFill>
                  <a:solidFill/>
                </a:uFill>
                <a:latin typeface="Arial"/>
                <a:ea typeface="Calibri"/>
                <a:cs typeface="Arial"/>
                <a:sym typeface="Calibri"/>
              </a:rPr>
              <a:t>Plan your refocus (Coping with Challenge)</a:t>
            </a:r>
          </a:p>
          <a:p>
            <a:pPr marL="444430" lvl="0" indent="-444430" defTabSz="722376">
              <a:spcBef>
                <a:spcPts val="600"/>
              </a:spcBef>
              <a:buSzPct val="100000"/>
              <a:buFont typeface="Arial"/>
              <a:buAutoNum type="arabicPeriod"/>
            </a:pPr>
            <a:r>
              <a:rPr sz="2800" b="1" dirty="0">
                <a:solidFill>
                  <a:srgbClr val="FFFFFF"/>
                </a:solidFill>
                <a:uFill>
                  <a:solidFill/>
                </a:uFill>
                <a:latin typeface="Arial"/>
                <a:ea typeface="Calibri"/>
                <a:cs typeface="Arial"/>
                <a:sym typeface="Calibri"/>
              </a:rPr>
              <a:t>Plan how you will reward</a:t>
            </a:r>
          </a:p>
          <a:p>
            <a:pPr marL="444430" lvl="0" indent="-444430" defTabSz="722376">
              <a:spcBef>
                <a:spcPts val="600"/>
              </a:spcBef>
              <a:buSzPct val="100000"/>
              <a:buFont typeface="Arial"/>
              <a:buAutoNum type="arabicPeriod"/>
            </a:pPr>
            <a:r>
              <a:rPr sz="2800" b="1" dirty="0">
                <a:solidFill>
                  <a:srgbClr val="FFFFFF"/>
                </a:solidFill>
                <a:uFill>
                  <a:solidFill/>
                </a:uFill>
                <a:latin typeface="Arial"/>
                <a:ea typeface="Calibri"/>
                <a:cs typeface="Arial"/>
                <a:sym typeface="Calibri"/>
              </a:rPr>
              <a:t>Plan your review (</a:t>
            </a:r>
            <a:r>
              <a:rPr sz="2800" b="1" dirty="0" smtClean="0">
                <a:solidFill>
                  <a:srgbClr val="FFFFFF"/>
                </a:solidFill>
                <a:uFill>
                  <a:solidFill/>
                </a:uFill>
                <a:latin typeface="Arial"/>
                <a:ea typeface="Calibri"/>
                <a:cs typeface="Arial"/>
                <a:sym typeface="Calibri"/>
              </a:rPr>
              <a:t>P</a:t>
            </a:r>
            <a:r>
              <a:rPr lang="en-GB" sz="2800" b="1" dirty="0" smtClean="0">
                <a:solidFill>
                  <a:srgbClr val="FFFFFF"/>
                </a:solidFill>
                <a:uFill>
                  <a:solidFill/>
                </a:uFill>
                <a:latin typeface="Arial"/>
                <a:ea typeface="Calibri"/>
                <a:cs typeface="Arial"/>
                <a:sym typeface="Calibri"/>
              </a:rPr>
              <a:t>ages</a:t>
            </a:r>
            <a:r>
              <a:rPr sz="2800" b="1" dirty="0" smtClean="0">
                <a:solidFill>
                  <a:srgbClr val="FFFFFF"/>
                </a:solidFill>
                <a:uFill>
                  <a:solidFill/>
                </a:uFill>
                <a:latin typeface="Arial"/>
                <a:ea typeface="Calibri"/>
                <a:cs typeface="Arial"/>
                <a:sym typeface="Calibri"/>
              </a:rPr>
              <a:t> </a:t>
            </a:r>
            <a:r>
              <a:rPr sz="2800" b="1" dirty="0">
                <a:solidFill>
                  <a:srgbClr val="FFFFFF"/>
                </a:solidFill>
                <a:uFill>
                  <a:solidFill/>
                </a:uFill>
                <a:latin typeface="Arial"/>
                <a:ea typeface="Calibri"/>
                <a:cs typeface="Arial"/>
                <a:sym typeface="Calibri"/>
              </a:rPr>
              <a:t>20-21)</a:t>
            </a:r>
          </a:p>
          <a:p>
            <a:pPr marL="444430" lvl="0" indent="-444430" defTabSz="722376">
              <a:spcBef>
                <a:spcPts val="600"/>
              </a:spcBef>
              <a:buSzPct val="100000"/>
              <a:buFont typeface="Arial"/>
              <a:buAutoNum type="arabicPeriod"/>
            </a:pPr>
            <a:r>
              <a:rPr sz="2800" b="1" dirty="0">
                <a:solidFill>
                  <a:srgbClr val="FFFFFF"/>
                </a:solidFill>
                <a:uFill>
                  <a:solidFill/>
                </a:uFill>
                <a:latin typeface="Arial"/>
                <a:ea typeface="Calibri"/>
                <a:cs typeface="Arial"/>
                <a:sym typeface="Calibri"/>
              </a:rPr>
              <a:t>Plan how you will get your participants to record their progress.</a:t>
            </a:r>
          </a:p>
        </p:txBody>
      </p:sp>
      <p:sp>
        <p:nvSpPr>
          <p:cNvPr id="288" name="Shape 288"/>
          <p:cNvSpPr/>
          <p:nvPr/>
        </p:nvSpPr>
        <p:spPr>
          <a:xfrm>
            <a:off x="2641600" y="784171"/>
            <a:ext cx="4165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algn="ctr" defTabSz="914400">
              <a:defRPr sz="4400">
                <a:solidFill>
                  <a:srgbClr val="FFFFFF"/>
                </a:solidFill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000" b="1" dirty="0">
                <a:solidFill>
                  <a:srgbClr val="FFFFFF"/>
                </a:solidFill>
                <a:uFill>
                  <a:solidFill/>
                </a:uFill>
                <a:latin typeface="Arial Black"/>
                <a:cs typeface="Arial Black"/>
              </a:rPr>
              <a:t>Planning to </a:t>
            </a:r>
            <a:endParaRPr lang="en-GB" sz="4000" b="1" dirty="0" smtClean="0">
              <a:solidFill>
                <a:srgbClr val="FFFFFF"/>
              </a:solidFill>
              <a:uFill>
                <a:solidFill/>
              </a:uFill>
              <a:latin typeface="Arial Black"/>
              <a:cs typeface="Arial Black"/>
            </a:endParaRP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n-GB" sz="4000" b="1" dirty="0" smtClean="0">
                <a:solidFill>
                  <a:srgbClr val="FFFFFF"/>
                </a:solidFill>
                <a:uFill>
                  <a:solidFill/>
                </a:uFill>
                <a:latin typeface="Arial Black"/>
                <a:cs typeface="Arial Black"/>
              </a:rPr>
              <a:t>M</a:t>
            </a:r>
            <a:r>
              <a:rPr sz="4000" b="1" dirty="0" smtClean="0">
                <a:solidFill>
                  <a:srgbClr val="FFFFFF"/>
                </a:solidFill>
                <a:uFill>
                  <a:solidFill/>
                </a:uFill>
                <a:latin typeface="Arial Black"/>
                <a:cs typeface="Arial Black"/>
              </a:rPr>
              <a:t>entor</a:t>
            </a:r>
            <a:endParaRPr sz="4000" b="1" dirty="0">
              <a:solidFill>
                <a:srgbClr val="FFFFFF"/>
              </a:solidFill>
              <a:uFill>
                <a:solidFill/>
              </a:uFill>
              <a:latin typeface="Arial Black"/>
              <a:cs typeface="Arial Black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" grpId="1" build="p" bldLvl="5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age5.jpeg" descr="Summer-Schools-2015-copy5.jp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B9031859-8F9E-48EF-9DF4-E7E4DB4E4787-L0-001.jpe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933270" y="-121550"/>
            <a:ext cx="10643336" cy="7101100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Shape 119"/>
          <p:cNvSpPr/>
          <p:nvPr/>
        </p:nvSpPr>
        <p:spPr>
          <a:xfrm>
            <a:off x="-1150635" y="711041"/>
            <a:ext cx="8212668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5000" b="1">
                <a:solidFill>
                  <a:srgbClr val="FFFFFF"/>
                </a:solidFill>
                <a:latin typeface="Bliss-Bold"/>
                <a:ea typeface="Bliss-Bold"/>
                <a:cs typeface="Bliss-Bold"/>
                <a:sym typeface="Bliss-Bold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000" b="0" dirty="0">
                <a:solidFill>
                  <a:srgbClr val="FFFFFF"/>
                </a:solidFill>
                <a:latin typeface="Arial Black"/>
                <a:cs typeface="Arial Black"/>
              </a:rPr>
              <a:t>Good </a:t>
            </a:r>
            <a:r>
              <a:rPr lang="en-GB" sz="4000" b="0" dirty="0" smtClean="0">
                <a:solidFill>
                  <a:srgbClr val="FFFFFF"/>
                </a:solidFill>
                <a:latin typeface="Arial Black"/>
                <a:cs typeface="Arial Black"/>
              </a:rPr>
              <a:t>m</a:t>
            </a:r>
            <a:r>
              <a:rPr sz="4000" b="0" dirty="0" smtClean="0">
                <a:solidFill>
                  <a:srgbClr val="FFFFFF"/>
                </a:solidFill>
                <a:latin typeface="Arial Black"/>
                <a:cs typeface="Arial Black"/>
              </a:rPr>
              <a:t>orning</a:t>
            </a:r>
            <a:r>
              <a:rPr sz="4000" b="0" dirty="0">
                <a:solidFill>
                  <a:srgbClr val="FFFFFF"/>
                </a:solidFill>
                <a:latin typeface="Arial Black"/>
                <a:cs typeface="Arial Black"/>
              </a:rPr>
              <a:t>!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pasted-image.pdf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279248" y="-37485"/>
            <a:ext cx="4922331" cy="6960864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Shape 292"/>
          <p:cNvSpPr/>
          <p:nvPr/>
        </p:nvSpPr>
        <p:spPr>
          <a:xfrm>
            <a:off x="-2367221" y="159929"/>
            <a:ext cx="8229601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ctr" defTabSz="914400">
              <a:defRPr sz="44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uFillTx/>
              </a:defRPr>
            </a:pPr>
            <a:r>
              <a:rPr sz="4000" dirty="0">
                <a:uFill>
                  <a:solidFill/>
                </a:uFill>
                <a:latin typeface="Arial Black"/>
                <a:cs typeface="Arial Black"/>
              </a:rPr>
              <a:t>Refocus!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image5.jpeg" descr="Summer-Schools-2015-copy5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Shape 295"/>
          <p:cNvSpPr/>
          <p:nvPr/>
        </p:nvSpPr>
        <p:spPr>
          <a:xfrm>
            <a:off x="305272" y="2869010"/>
            <a:ext cx="8533456" cy="3819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562570" lvl="0" indent="-562570" defTabSz="914400">
              <a:spcBef>
                <a:spcPts val="700"/>
              </a:spcBef>
              <a:buSzPct val="100000"/>
              <a:buFont typeface="Arial"/>
              <a:buAutoNum type="arabicPeriod"/>
            </a:pPr>
            <a:r>
              <a:rPr sz="2800" b="1" dirty="0">
                <a:solidFill>
                  <a:srgbClr val="FFFFFF"/>
                </a:solidFill>
                <a:uFill>
                  <a:solidFill/>
                </a:uFill>
                <a:latin typeface="Arial"/>
                <a:ea typeface="Calibri"/>
                <a:cs typeface="Arial"/>
                <a:sym typeface="Calibri"/>
              </a:rPr>
              <a:t>In your pair find 2 more pairs</a:t>
            </a:r>
          </a:p>
          <a:p>
            <a:pPr marL="562570" lvl="0" indent="-562570" defTabSz="914400">
              <a:spcBef>
                <a:spcPts val="700"/>
              </a:spcBef>
              <a:buSzPct val="100000"/>
              <a:buFont typeface="Arial"/>
              <a:buAutoNum type="arabicPeriod"/>
            </a:pPr>
            <a:r>
              <a:rPr sz="2800" b="1" dirty="0">
                <a:solidFill>
                  <a:srgbClr val="FFFFFF"/>
                </a:solidFill>
                <a:uFill>
                  <a:solidFill/>
                </a:uFill>
                <a:latin typeface="Arial"/>
                <a:ea typeface="Calibri"/>
                <a:cs typeface="Arial"/>
                <a:sym typeface="Calibri"/>
              </a:rPr>
              <a:t>1 pair lead and mentor</a:t>
            </a:r>
          </a:p>
          <a:p>
            <a:pPr marL="562570" lvl="0" indent="-562570" defTabSz="914400">
              <a:spcBef>
                <a:spcPts val="700"/>
              </a:spcBef>
              <a:buSzPct val="100000"/>
              <a:buFont typeface="Arial"/>
              <a:buAutoNum type="arabicPeriod"/>
            </a:pPr>
            <a:r>
              <a:rPr sz="2800" b="1" dirty="0">
                <a:solidFill>
                  <a:srgbClr val="FFFFFF"/>
                </a:solidFill>
                <a:uFill>
                  <a:solidFill/>
                </a:uFill>
                <a:latin typeface="Arial"/>
                <a:ea typeface="Calibri"/>
                <a:cs typeface="Arial"/>
                <a:sym typeface="Calibri"/>
              </a:rPr>
              <a:t>1 pair participate</a:t>
            </a:r>
          </a:p>
          <a:p>
            <a:pPr marL="562570" lvl="0" indent="-562570" defTabSz="914400">
              <a:spcBef>
                <a:spcPts val="700"/>
              </a:spcBef>
              <a:buSzPct val="100000"/>
              <a:buFont typeface="Arial"/>
              <a:buAutoNum type="arabicPeriod"/>
            </a:pPr>
            <a:r>
              <a:rPr sz="2800" b="1" dirty="0">
                <a:solidFill>
                  <a:srgbClr val="FFFFFF"/>
                </a:solidFill>
                <a:uFill>
                  <a:solidFill/>
                </a:uFill>
                <a:latin typeface="Arial"/>
                <a:ea typeface="Calibri"/>
                <a:cs typeface="Arial"/>
                <a:sym typeface="Calibri"/>
              </a:rPr>
              <a:t>1 pair review and feedback </a:t>
            </a:r>
          </a:p>
        </p:txBody>
      </p:sp>
      <p:sp>
        <p:nvSpPr>
          <p:cNvPr id="296" name="Shape 296"/>
          <p:cNvSpPr/>
          <p:nvPr/>
        </p:nvSpPr>
        <p:spPr>
          <a:xfrm>
            <a:off x="2658534" y="767238"/>
            <a:ext cx="4182534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algn="ctr" defTabSz="914400">
              <a:defRPr sz="4400">
                <a:solidFill>
                  <a:srgbClr val="FFFFFF"/>
                </a:solidFill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000" dirty="0">
                <a:solidFill>
                  <a:srgbClr val="FFFFFF"/>
                </a:solidFill>
                <a:uFill>
                  <a:solidFill/>
                </a:uFill>
                <a:latin typeface="Arial Black"/>
                <a:cs typeface="Arial Black"/>
              </a:rPr>
              <a:t>Planning to </a:t>
            </a:r>
            <a:endParaRPr lang="en-GB" sz="4000" dirty="0" smtClean="0">
              <a:solidFill>
                <a:srgbClr val="FFFFFF"/>
              </a:solidFill>
              <a:uFill>
                <a:solidFill/>
              </a:uFill>
              <a:latin typeface="Arial Black"/>
              <a:cs typeface="Arial Black"/>
            </a:endParaRP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n-GB" sz="4000" dirty="0" smtClean="0">
                <a:solidFill>
                  <a:srgbClr val="FFFFFF"/>
                </a:solidFill>
                <a:uFill>
                  <a:solidFill/>
                </a:uFill>
                <a:latin typeface="Arial Black"/>
                <a:cs typeface="Arial Black"/>
              </a:rPr>
              <a:t>M</a:t>
            </a:r>
            <a:r>
              <a:rPr sz="4000" dirty="0" smtClean="0">
                <a:solidFill>
                  <a:srgbClr val="FFFFFF"/>
                </a:solidFill>
                <a:uFill>
                  <a:solidFill/>
                </a:uFill>
                <a:latin typeface="Arial Black"/>
                <a:cs typeface="Arial Black"/>
              </a:rPr>
              <a:t>entor</a:t>
            </a:r>
            <a:endParaRPr sz="4000" dirty="0">
              <a:solidFill>
                <a:srgbClr val="FFFFFF"/>
              </a:solidFill>
              <a:uFill>
                <a:solidFill/>
              </a:uFill>
              <a:latin typeface="Arial Black"/>
              <a:cs typeface="Arial Black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" grpId="1" build="p" bldLvl="5" animBg="1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image5.jpeg" descr="Summer-Schools-2015-copy5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Shape 299"/>
          <p:cNvSpPr/>
          <p:nvPr/>
        </p:nvSpPr>
        <p:spPr>
          <a:xfrm>
            <a:off x="305272" y="2869010"/>
            <a:ext cx="8533456" cy="3819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562570" lvl="0" indent="-562570" defTabSz="914400">
              <a:spcBef>
                <a:spcPts val="700"/>
              </a:spcBef>
              <a:buSzPct val="100000"/>
              <a:buFont typeface="Arial"/>
              <a:buAutoNum type="arabicPeriod"/>
            </a:pPr>
            <a:r>
              <a:rPr sz="2800" dirty="0">
                <a:solidFill>
                  <a:srgbClr val="FFFFFF"/>
                </a:solidFill>
                <a:uFill>
                  <a:solidFill/>
                </a:uFill>
                <a:latin typeface="Arial"/>
                <a:ea typeface="Calibri"/>
                <a:cs typeface="Arial"/>
                <a:sym typeface="Calibri"/>
              </a:rPr>
              <a:t>In your pair find 2 more pairs</a:t>
            </a:r>
          </a:p>
          <a:p>
            <a:pPr marL="562570" lvl="0" indent="-562570" defTabSz="914400">
              <a:spcBef>
                <a:spcPts val="700"/>
              </a:spcBef>
              <a:buSzPct val="100000"/>
              <a:buFont typeface="Arial"/>
              <a:buAutoNum type="arabicPeriod"/>
            </a:pPr>
            <a:r>
              <a:rPr sz="2800" dirty="0">
                <a:solidFill>
                  <a:srgbClr val="FFFFFF"/>
                </a:solidFill>
                <a:uFill>
                  <a:solidFill/>
                </a:uFill>
                <a:latin typeface="Arial"/>
                <a:ea typeface="Calibri"/>
                <a:cs typeface="Arial"/>
                <a:sym typeface="Calibri"/>
              </a:rPr>
              <a:t>1 pair lead and mentor</a:t>
            </a:r>
          </a:p>
          <a:p>
            <a:pPr marL="562570" lvl="0" indent="-562570" defTabSz="914400">
              <a:spcBef>
                <a:spcPts val="700"/>
              </a:spcBef>
              <a:buSzPct val="100000"/>
              <a:buFont typeface="Arial"/>
              <a:buAutoNum type="arabicPeriod"/>
            </a:pPr>
            <a:r>
              <a:rPr sz="2800" dirty="0">
                <a:solidFill>
                  <a:srgbClr val="FFFFFF"/>
                </a:solidFill>
                <a:uFill>
                  <a:solidFill/>
                </a:uFill>
                <a:latin typeface="Arial"/>
                <a:ea typeface="Calibri"/>
                <a:cs typeface="Arial"/>
                <a:sym typeface="Calibri"/>
              </a:rPr>
              <a:t>1 pair participate</a:t>
            </a:r>
          </a:p>
          <a:p>
            <a:pPr marL="562570" lvl="0" indent="-562570" defTabSz="914400">
              <a:spcBef>
                <a:spcPts val="700"/>
              </a:spcBef>
              <a:buSzPct val="100000"/>
              <a:buFont typeface="Arial"/>
              <a:buAutoNum type="arabicPeriod"/>
            </a:pPr>
            <a:r>
              <a:rPr sz="2800" dirty="0">
                <a:solidFill>
                  <a:srgbClr val="FFFFFF"/>
                </a:solidFill>
                <a:uFill>
                  <a:solidFill/>
                </a:uFill>
                <a:latin typeface="Arial"/>
                <a:ea typeface="Calibri"/>
                <a:cs typeface="Arial"/>
                <a:sym typeface="Calibri"/>
              </a:rPr>
              <a:t>1 pair review and feedback </a:t>
            </a:r>
          </a:p>
        </p:txBody>
      </p:sp>
      <p:sp>
        <p:nvSpPr>
          <p:cNvPr id="300" name="Shape 300"/>
          <p:cNvSpPr/>
          <p:nvPr/>
        </p:nvSpPr>
        <p:spPr>
          <a:xfrm>
            <a:off x="2709334" y="411645"/>
            <a:ext cx="4080934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ctr" defTabSz="914400">
              <a:defRPr sz="4400">
                <a:solidFill>
                  <a:srgbClr val="FFFFFF"/>
                </a:solidFill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5000" b="1" dirty="0">
                <a:solidFill>
                  <a:srgbClr val="FFFFFF"/>
                </a:solidFill>
                <a:uFill>
                  <a:solidFill/>
                </a:uFill>
                <a:latin typeface="Arial Black"/>
                <a:cs typeface="Arial Black"/>
              </a:rPr>
              <a:t>Feedback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" grpId="1" build="p" bldLvl="5" animBg="1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image5.jpeg" descr="Summer-Schools-2015-copy5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Shape 303"/>
          <p:cNvSpPr>
            <a:spLocks noGrp="1"/>
          </p:cNvSpPr>
          <p:nvPr>
            <p:ph type="title"/>
          </p:nvPr>
        </p:nvSpPr>
        <p:spPr>
          <a:xfrm>
            <a:off x="2569938" y="444196"/>
            <a:ext cx="4271134" cy="1143001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/>
          <a:p>
            <a:pPr lvl="0" defTabSz="712787">
              <a:defRPr sz="1800"/>
            </a:pPr>
            <a:r>
              <a:rPr sz="4000" b="1" dirty="0">
                <a:solidFill>
                  <a:srgbClr val="FFFFFF"/>
                </a:solidFill>
                <a:uFill>
                  <a:solidFill>
                    <a:srgbClr val="FF3399"/>
                  </a:solidFill>
                </a:uFill>
                <a:latin typeface="Arial Black"/>
                <a:ea typeface="Trebuchet MS"/>
                <a:cs typeface="Arial Black"/>
                <a:sym typeface="Trebuchet MS"/>
              </a:rPr>
              <a:t>Review</a:t>
            </a:r>
            <a:r>
              <a:rPr sz="4000" b="1" dirty="0">
                <a:solidFill>
                  <a:srgbClr val="FF3399"/>
                </a:solidFill>
                <a:uFill>
                  <a:solidFill>
                    <a:srgbClr val="FF3399"/>
                  </a:solidFill>
                </a:uFill>
                <a:latin typeface="Arial Black"/>
                <a:ea typeface="Trebuchet MS"/>
                <a:cs typeface="Arial Black"/>
                <a:sym typeface="Trebuchet MS"/>
              </a:rPr>
              <a:t> </a:t>
            </a:r>
          </a:p>
        </p:txBody>
      </p:sp>
      <p:sp>
        <p:nvSpPr>
          <p:cNvPr id="304" name="Shape 304"/>
          <p:cNvSpPr>
            <a:spLocks noGrp="1"/>
          </p:cNvSpPr>
          <p:nvPr>
            <p:ph type="body" idx="1"/>
          </p:nvPr>
        </p:nvSpPr>
        <p:spPr>
          <a:xfrm>
            <a:off x="743375" y="2577029"/>
            <a:ext cx="7396163" cy="3417888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/>
          <a:p>
            <a:pPr marL="0" lvl="1" indent="387350" algn="ctr" defTabSz="776287">
              <a:spcBef>
                <a:spcPts val="500"/>
              </a:spcBef>
              <a:buSzTx/>
              <a:buFontTx/>
              <a:buNone/>
              <a:defRPr sz="1800"/>
            </a:pPr>
            <a:endParaRPr sz="3600" b="1" dirty="0">
              <a:solidFill>
                <a:srgbClr val="F2F2F2"/>
              </a:solidFill>
              <a:uFill>
                <a:solidFill>
                  <a:srgbClr val="F2F2F2"/>
                </a:solidFill>
              </a:uFill>
              <a:latin typeface="Arial"/>
              <a:ea typeface="Trebuchet MS"/>
              <a:cs typeface="Arial"/>
              <a:sym typeface="Trebuchet MS"/>
            </a:endParaRPr>
          </a:p>
          <a:p>
            <a:pPr marL="0" lvl="1" indent="387350" algn="ctr" defTabSz="776287">
              <a:spcBef>
                <a:spcPts val="900"/>
              </a:spcBef>
              <a:buSzTx/>
              <a:buFontTx/>
              <a:buNone/>
              <a:defRPr sz="1800"/>
            </a:pPr>
            <a:r>
              <a:rPr sz="3600" b="1" dirty="0">
                <a:solidFill>
                  <a:srgbClr val="141414"/>
                </a:solidFill>
                <a:uFill>
                  <a:solidFill>
                    <a:srgbClr val="141414"/>
                  </a:solidFill>
                </a:uFill>
                <a:latin typeface="Arial"/>
                <a:ea typeface="Trebuchet MS"/>
                <a:cs typeface="Arial"/>
                <a:sym typeface="Trebuchet MS"/>
              </a:rPr>
              <a:t>SPECIFIC</a:t>
            </a:r>
            <a:r>
              <a:rPr sz="3600" b="1" dirty="0">
                <a:solidFill>
                  <a:srgbClr val="F2F2F2"/>
                </a:solidFill>
                <a:uFill>
                  <a:solidFill>
                    <a:srgbClr val="F2F2F2"/>
                  </a:solidFill>
                </a:uFill>
                <a:latin typeface="Arial"/>
                <a:ea typeface="Trebuchet MS"/>
                <a:cs typeface="Arial"/>
                <a:sym typeface="Trebuchet MS"/>
              </a:rPr>
              <a:t> </a:t>
            </a:r>
            <a:r>
              <a:rPr sz="3600" b="1" dirty="0">
                <a:solidFill>
                  <a:srgbClr val="141414"/>
                </a:solidFill>
                <a:uFill>
                  <a:solidFill>
                    <a:srgbClr val="141414"/>
                  </a:solidFill>
                </a:uFill>
                <a:latin typeface="Arial"/>
                <a:ea typeface="Trebuchet MS"/>
                <a:cs typeface="Arial"/>
                <a:sym typeface="Trebuchet MS"/>
              </a:rPr>
              <a:t>PRAISE</a:t>
            </a:r>
            <a:endParaRPr sz="3600" b="1" dirty="0">
              <a:solidFill>
                <a:srgbClr val="F2F2F2"/>
              </a:solidFill>
              <a:uFill>
                <a:solidFill>
                  <a:srgbClr val="F2F2F2"/>
                </a:solidFill>
              </a:uFill>
              <a:latin typeface="Arial"/>
              <a:ea typeface="Trebuchet MS"/>
              <a:cs typeface="Arial"/>
              <a:sym typeface="Trebuchet MS"/>
            </a:endParaRPr>
          </a:p>
          <a:p>
            <a:pPr marL="0" lvl="1" indent="387350" algn="ctr" defTabSz="776287">
              <a:spcBef>
                <a:spcPts val="900"/>
              </a:spcBef>
              <a:buSzTx/>
              <a:buFontTx/>
              <a:buNone/>
              <a:defRPr sz="1800"/>
            </a:pPr>
            <a:r>
              <a:rPr sz="3600" b="1" dirty="0">
                <a:solidFill>
                  <a:srgbClr val="FFFFFF"/>
                </a:solidFill>
                <a:uFill>
                  <a:solidFill>
                    <a:srgbClr val="EC008C"/>
                  </a:solidFill>
                </a:uFill>
                <a:latin typeface="Arial"/>
                <a:ea typeface="Trebuchet MS"/>
                <a:cs typeface="Arial"/>
                <a:sym typeface="Trebuchet MS"/>
              </a:rPr>
              <a:t>SPECIFIC AREA FOR</a:t>
            </a:r>
          </a:p>
          <a:p>
            <a:pPr marL="0" lvl="1" indent="387350" algn="ctr" defTabSz="776287">
              <a:spcBef>
                <a:spcPts val="900"/>
              </a:spcBef>
              <a:buSzTx/>
              <a:buFontTx/>
              <a:buNone/>
              <a:defRPr sz="1800"/>
            </a:pPr>
            <a:r>
              <a:rPr sz="3600" b="1" dirty="0">
                <a:solidFill>
                  <a:srgbClr val="FFFFFF"/>
                </a:solidFill>
                <a:uFill>
                  <a:solidFill>
                    <a:srgbClr val="EC008C"/>
                  </a:solidFill>
                </a:uFill>
                <a:latin typeface="Arial"/>
                <a:ea typeface="Trebuchet MS"/>
                <a:cs typeface="Arial"/>
                <a:sym typeface="Trebuchet MS"/>
              </a:rPr>
              <a:t> IMPROVEMENT</a:t>
            </a:r>
          </a:p>
          <a:p>
            <a:pPr marL="0" lvl="1" indent="387350" algn="ctr" defTabSz="776287">
              <a:spcBef>
                <a:spcPts val="900"/>
              </a:spcBef>
              <a:buSzTx/>
              <a:buFontTx/>
              <a:buNone/>
              <a:defRPr sz="1800"/>
            </a:pPr>
            <a:r>
              <a:rPr sz="3600" b="1" dirty="0">
                <a:solidFill>
                  <a:srgbClr val="141414"/>
                </a:solidFill>
                <a:uFill>
                  <a:solidFill>
                    <a:srgbClr val="141414"/>
                  </a:solidFill>
                </a:uFill>
                <a:latin typeface="Arial"/>
                <a:ea typeface="Trebuchet MS"/>
                <a:cs typeface="Arial"/>
                <a:sym typeface="Trebuchet MS"/>
              </a:rPr>
              <a:t>GENERAL PRAISE</a:t>
            </a:r>
          </a:p>
        </p:txBody>
      </p:sp>
      <p:sp>
        <p:nvSpPr>
          <p:cNvPr id="2" name="TextBox 1"/>
          <p:cNvSpPr txBox="1"/>
          <p:nvPr/>
        </p:nvSpPr>
        <p:spPr>
          <a:xfrm flipH="1">
            <a:off x="1950562" y="2146144"/>
            <a:ext cx="7264401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l" rtl="0" latinLnBrk="1" hangingPunct="0"/>
            <a:r>
              <a:rPr lang="en-US" sz="3600" b="1" dirty="0">
                <a:uFill>
                  <a:solidFill/>
                </a:uFill>
                <a:latin typeface="Arial Black"/>
                <a:ea typeface="Trebuchet MS"/>
                <a:cs typeface="Arial Black"/>
                <a:sym typeface="Trebuchet MS"/>
              </a:rPr>
              <a:t>Feedback sandwich 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Black"/>
              <a:cs typeface="Arial Black"/>
              <a:sym typeface="Helvetica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image5.jpeg" descr="Summer-Schools-2015-copy5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Shape 308"/>
          <p:cNvSpPr>
            <a:spLocks noGrp="1"/>
          </p:cNvSpPr>
          <p:nvPr>
            <p:ph type="body" idx="1"/>
          </p:nvPr>
        </p:nvSpPr>
        <p:spPr>
          <a:xfrm>
            <a:off x="873918" y="2211963"/>
            <a:ext cx="7396164" cy="3417889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0" lvl="1" indent="387350" algn="ctr" defTabSz="776287">
              <a:spcBef>
                <a:spcPts val="500"/>
              </a:spcBef>
              <a:buSzTx/>
              <a:buFontTx/>
              <a:buNone/>
              <a:defRPr sz="1800"/>
            </a:pPr>
            <a:endParaRPr sz="2300" b="1" dirty="0">
              <a:solidFill>
                <a:srgbClr val="F2F2F2"/>
              </a:solidFill>
              <a:uFill>
                <a:solidFill>
                  <a:srgbClr val="F2F2F2"/>
                </a:solidFill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1" indent="387350" algn="ctr" defTabSz="776287">
              <a:spcBef>
                <a:spcPts val="900"/>
              </a:spcBef>
              <a:buSzTx/>
              <a:buFontTx/>
              <a:buNone/>
              <a:defRPr sz="1800"/>
            </a:pPr>
            <a:r>
              <a:rPr sz="4000" b="1" dirty="0">
                <a:solidFill>
                  <a:srgbClr val="FFFFFF"/>
                </a:solidFill>
                <a:uFill>
                  <a:solidFill>
                    <a:srgbClr val="141414"/>
                  </a:solidFill>
                </a:uFill>
                <a:latin typeface="Arial Black"/>
                <a:ea typeface="Trebuchet MS"/>
                <a:cs typeface="Arial Black"/>
                <a:sym typeface="Trebuchet MS"/>
              </a:rPr>
              <a:t>Extreme </a:t>
            </a:r>
          </a:p>
          <a:p>
            <a:pPr marL="0" lvl="1" indent="387350" algn="ctr" defTabSz="776287">
              <a:spcBef>
                <a:spcPts val="900"/>
              </a:spcBef>
              <a:buSzTx/>
              <a:buFontTx/>
              <a:buNone/>
              <a:defRPr sz="1800"/>
            </a:pPr>
            <a:r>
              <a:rPr sz="4000" b="1" dirty="0">
                <a:solidFill>
                  <a:srgbClr val="FFFFFF"/>
                </a:solidFill>
                <a:uFill>
                  <a:solidFill>
                    <a:srgbClr val="141414"/>
                  </a:solidFill>
                </a:uFill>
                <a:latin typeface="Arial Black"/>
                <a:ea typeface="Trebuchet MS"/>
                <a:cs typeface="Arial Black"/>
                <a:sym typeface="Trebuchet MS"/>
              </a:rPr>
              <a:t>Rock-Paper-Scissors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IMG_0047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5400" y="3810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Shape 311"/>
          <p:cNvSpPr>
            <a:spLocks noGrp="1"/>
          </p:cNvSpPr>
          <p:nvPr>
            <p:ph type="title"/>
          </p:nvPr>
        </p:nvSpPr>
        <p:spPr>
          <a:xfrm>
            <a:off x="1494395" y="3134562"/>
            <a:ext cx="5831175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9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n-GB" sz="4000" dirty="0" err="1" smtClean="0">
                <a:latin typeface="Arial Black"/>
                <a:cs typeface="Arial Black"/>
              </a:rPr>
              <a:t>i</a:t>
            </a:r>
            <a:r>
              <a:rPr lang="en-GB" sz="4000" dirty="0" err="1" smtClean="0">
                <a:solidFill>
                  <a:srgbClr val="FFFFFF"/>
                </a:solidFill>
                <a:uFill>
                  <a:solidFill/>
                </a:uFill>
                <a:latin typeface="Arial Black"/>
                <a:cs typeface="Arial Black"/>
              </a:rPr>
              <a:t>iM</a:t>
            </a:r>
            <a:r>
              <a:rPr sz="4000" dirty="0" smtClean="0">
                <a:solidFill>
                  <a:srgbClr val="FFFFFF"/>
                </a:solidFill>
                <a:uFill>
                  <a:solidFill/>
                </a:uFill>
                <a:latin typeface="Arial Black"/>
                <a:cs typeface="Arial Black"/>
              </a:rPr>
              <a:t>ovie</a:t>
            </a:r>
            <a:endParaRPr sz="4000" dirty="0">
              <a:solidFill>
                <a:srgbClr val="FFFFFF"/>
              </a:solidFill>
              <a:uFill>
                <a:solidFill/>
              </a:uFill>
              <a:latin typeface="Arial Black"/>
              <a:cs typeface="Arial Black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440267" y="2421466"/>
            <a:ext cx="8077201" cy="624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500" b="1">
                <a:solidFill>
                  <a:srgbClr val="FFFFFF"/>
                </a:solidFill>
                <a:latin typeface="Bliss-Bold"/>
                <a:ea typeface="Bliss-Bold"/>
                <a:cs typeface="Bliss-Bold"/>
                <a:sym typeface="Bliss-Bold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500" b="1">
                <a:solidFill>
                  <a:srgbClr val="FFFFFF"/>
                </a:solidFill>
              </a:rPr>
              <a:t>Special Mentions!</a:t>
            </a:r>
          </a:p>
        </p:txBody>
      </p:sp>
      <p:pic>
        <p:nvPicPr>
          <p:cNvPr id="122" name="image6.jpeg" descr="C:\Users\Hollie Batson1\Desktop\Sum Sch 2014 images 22_5.15\SGG110814C042-3454236210-O.jp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hape 123"/>
          <p:cNvSpPr/>
          <p:nvPr/>
        </p:nvSpPr>
        <p:spPr>
          <a:xfrm>
            <a:off x="3992205" y="4275617"/>
            <a:ext cx="4481188" cy="1938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/>
            <a:r>
              <a:rPr sz="4000" dirty="0">
                <a:solidFill>
                  <a:schemeClr val="bg2"/>
                </a:solidFill>
                <a:latin typeface="Arial Black"/>
                <a:ea typeface="Bliss-Bold"/>
                <a:cs typeface="Arial Black"/>
                <a:sym typeface="Bliss-Bold"/>
              </a:rPr>
              <a:t>Rewarding </a:t>
            </a:r>
          </a:p>
          <a:p>
            <a:pPr lvl="0" algn="ctr"/>
            <a:r>
              <a:rPr lang="en-GB" sz="4000" dirty="0">
                <a:solidFill>
                  <a:schemeClr val="bg2"/>
                </a:solidFill>
                <a:latin typeface="Arial Black"/>
                <a:ea typeface="Bliss-Bold"/>
                <a:cs typeface="Arial Black"/>
                <a:sym typeface="Bliss-Bold"/>
              </a:rPr>
              <a:t>p</a:t>
            </a:r>
            <a:r>
              <a:rPr sz="4000" dirty="0" smtClean="0">
                <a:solidFill>
                  <a:schemeClr val="bg2"/>
                </a:solidFill>
                <a:latin typeface="Arial Black"/>
                <a:ea typeface="Bliss-Bold"/>
                <a:cs typeface="Arial Black"/>
                <a:sym typeface="Bliss-Bold"/>
              </a:rPr>
              <a:t>ositive </a:t>
            </a:r>
            <a:r>
              <a:rPr sz="4000" dirty="0">
                <a:solidFill>
                  <a:schemeClr val="bg2"/>
                </a:solidFill>
                <a:latin typeface="Arial Black"/>
                <a:ea typeface="Bliss-Bold"/>
                <a:cs typeface="Arial Black"/>
                <a:sym typeface="Bliss-Bold"/>
              </a:rPr>
              <a:t>behaviour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mage8.jpeg" descr="Summer-Schools-2015-copy6.jp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image15.jpeg" descr="C:\Users\Hollie Batson1\Desktop\Sum Sch 2014 images 22_5.15\SGG110814C109-3454257656-O.jp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85658" y="0"/>
            <a:ext cx="9144001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0" name="Group 130"/>
          <p:cNvGrpSpPr/>
          <p:nvPr/>
        </p:nvGrpSpPr>
        <p:grpSpPr>
          <a:xfrm>
            <a:off x="1057207" y="866228"/>
            <a:ext cx="7200902" cy="4475164"/>
            <a:chOff x="0" y="0"/>
            <a:chExt cx="7200900" cy="4475162"/>
          </a:xfrm>
        </p:grpSpPr>
        <p:sp>
          <p:nvSpPr>
            <p:cNvPr id="127" name="Shape 127"/>
            <p:cNvSpPr/>
            <p:nvPr/>
          </p:nvSpPr>
          <p:spPr>
            <a:xfrm>
              <a:off x="0" y="1344612"/>
              <a:ext cx="2163764" cy="3130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0"/>
                  </a:lnTo>
                </a:path>
              </a:pathLst>
            </a:custGeom>
            <a:noFill/>
            <a:ln w="63500" cap="flat">
              <a:solidFill>
                <a:srgbClr val="FFC000"/>
              </a:solidFill>
              <a:prstDash val="solid"/>
              <a:round/>
            </a:ln>
            <a:effectLst>
              <a:outerShdw blurRad="25400" dist="127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642937">
                <a:defRPr sz="1600">
                  <a:uFill>
                    <a:solidFill/>
                  </a:uFill>
                </a:defRPr>
              </a:pPr>
              <a:endParaRPr/>
            </a:p>
          </p:txBody>
        </p:sp>
        <p:sp>
          <p:nvSpPr>
            <p:cNvPr id="128" name="Shape 128"/>
            <p:cNvSpPr/>
            <p:nvPr/>
          </p:nvSpPr>
          <p:spPr>
            <a:xfrm>
              <a:off x="2174875" y="-1"/>
              <a:ext cx="3200401" cy="1344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83" extrusionOk="0">
                  <a:moveTo>
                    <a:pt x="0" y="20883"/>
                  </a:moveTo>
                  <a:cubicBezTo>
                    <a:pt x="1618" y="16395"/>
                    <a:pt x="3236" y="11908"/>
                    <a:pt x="5143" y="8751"/>
                  </a:cubicBezTo>
                  <a:cubicBezTo>
                    <a:pt x="7050" y="5595"/>
                    <a:pt x="9450" y="3327"/>
                    <a:pt x="11443" y="1946"/>
                  </a:cubicBezTo>
                  <a:cubicBezTo>
                    <a:pt x="13436" y="565"/>
                    <a:pt x="15729" y="-717"/>
                    <a:pt x="17100" y="467"/>
                  </a:cubicBezTo>
                  <a:cubicBezTo>
                    <a:pt x="18471" y="1650"/>
                    <a:pt x="18921" y="5941"/>
                    <a:pt x="19671" y="9047"/>
                  </a:cubicBezTo>
                  <a:cubicBezTo>
                    <a:pt x="20421" y="12154"/>
                    <a:pt x="21600" y="19108"/>
                    <a:pt x="21600" y="19108"/>
                  </a:cubicBezTo>
                  <a:lnTo>
                    <a:pt x="21600" y="19108"/>
                  </a:lnTo>
                </a:path>
              </a:pathLst>
            </a:custGeom>
            <a:noFill/>
            <a:ln w="63500" cap="flat">
              <a:solidFill>
                <a:srgbClr val="4AC500"/>
              </a:solidFill>
              <a:prstDash val="solid"/>
              <a:round/>
            </a:ln>
            <a:effectLst>
              <a:outerShdw blurRad="25400" dist="127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642937">
                <a:defRPr sz="1600">
                  <a:solidFill>
                    <a:srgbClr val="5FFF00"/>
                  </a:solidFill>
                  <a:uFill>
                    <a:solidFill/>
                  </a:uFill>
                </a:defRPr>
              </a:pPr>
              <a:endParaRPr/>
            </a:p>
          </p:txBody>
        </p:sp>
        <p:sp>
          <p:nvSpPr>
            <p:cNvPr id="129" name="Shape 129"/>
            <p:cNvSpPr/>
            <p:nvPr/>
          </p:nvSpPr>
          <p:spPr>
            <a:xfrm>
              <a:off x="5375275" y="1206499"/>
              <a:ext cx="1825626" cy="2881314"/>
            </a:xfrm>
            <a:prstGeom prst="line">
              <a:avLst/>
            </a:prstGeom>
            <a:noFill/>
            <a:ln w="63500" cap="flat">
              <a:solidFill>
                <a:srgbClr val="FF0000"/>
              </a:solidFill>
              <a:prstDash val="solid"/>
              <a:round/>
            </a:ln>
            <a:effectLst>
              <a:outerShdw blurRad="25400" dist="127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35718" tIns="35718" rIns="35718" bIns="35718" numCol="1" anchor="ctr">
              <a:noAutofit/>
            </a:bodyPr>
            <a:lstStyle/>
            <a:p>
              <a:pPr lvl="0">
                <a:defRPr sz="1100"/>
              </a:pPr>
              <a:endParaRPr/>
            </a:p>
          </p:txBody>
        </p:sp>
      </p:grpSp>
      <p:sp>
        <p:nvSpPr>
          <p:cNvPr id="131" name="Shape 131"/>
          <p:cNvSpPr/>
          <p:nvPr/>
        </p:nvSpPr>
        <p:spPr>
          <a:xfrm rot="20608687">
            <a:off x="1989609" y="232749"/>
            <a:ext cx="4618039" cy="892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ctr" defTabSz="914400">
              <a:spcBef>
                <a:spcPts val="1200"/>
              </a:spcBef>
              <a:defRPr sz="5200" b="1">
                <a:solidFill>
                  <a:srgbClr val="4AC400"/>
                </a:solidFill>
                <a:uFill>
                  <a:solidFill>
                    <a:srgbClr val="00B050"/>
                  </a:solidFill>
                </a:u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5200" b="1">
                <a:solidFill>
                  <a:srgbClr val="4AC400"/>
                </a:solidFill>
                <a:uFill>
                  <a:solidFill>
                    <a:srgbClr val="00B050"/>
                  </a:solidFill>
                </a:uFill>
              </a:rPr>
              <a:t>STRETCH</a:t>
            </a:r>
          </a:p>
        </p:txBody>
      </p:sp>
      <p:sp>
        <p:nvSpPr>
          <p:cNvPr id="132" name="Shape 132"/>
          <p:cNvSpPr/>
          <p:nvPr/>
        </p:nvSpPr>
        <p:spPr>
          <a:xfrm rot="3466033">
            <a:off x="5426818" y="2198070"/>
            <a:ext cx="4618039" cy="893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ctr" defTabSz="914400">
              <a:spcBef>
                <a:spcPts val="1200"/>
              </a:spcBef>
              <a:defRPr sz="5200" b="1">
                <a:solidFill>
                  <a:srgbClr val="F12922"/>
                </a:solidFill>
                <a:uFill>
                  <a:solidFill>
                    <a:srgbClr val="FF0000"/>
                  </a:solidFill>
                </a:u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5200" b="1">
                <a:solidFill>
                  <a:srgbClr val="F12922"/>
                </a:solidFill>
                <a:uFill>
                  <a:solidFill>
                    <a:srgbClr val="FF0000"/>
                  </a:solidFill>
                </a:uFill>
              </a:rPr>
              <a:t>PANIC</a:t>
            </a:r>
          </a:p>
        </p:txBody>
      </p:sp>
      <p:sp>
        <p:nvSpPr>
          <p:cNvPr id="133" name="Shape 133"/>
          <p:cNvSpPr>
            <a:spLocks noGrp="1"/>
          </p:cNvSpPr>
          <p:nvPr>
            <p:ph type="body" idx="4294967295"/>
          </p:nvPr>
        </p:nvSpPr>
        <p:spPr>
          <a:xfrm rot="18302813">
            <a:off x="-617555" y="2812008"/>
            <a:ext cx="4619626" cy="893764"/>
          </a:xfrm>
          <a:prstGeom prst="rect">
            <a:avLst/>
          </a:prstGeom>
        </p:spPr>
        <p:txBody>
          <a:bodyPr lIns="50800" tIns="50800" rIns="50800" bIns="50800">
            <a:normAutofit lnSpcReduction="10000"/>
          </a:bodyPr>
          <a:lstStyle>
            <a:lvl1pPr marL="0" indent="0" algn="ctr" defTabSz="642937">
              <a:spcBef>
                <a:spcPts val="1200"/>
              </a:spcBef>
              <a:buSzTx/>
              <a:buNone/>
              <a:defRPr sz="5200" b="1">
                <a:solidFill>
                  <a:srgbClr val="FEFB4B"/>
                </a:solidFill>
                <a:uFill>
                  <a:solidFill>
                    <a:srgbClr val="FFFF00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5200" b="1" dirty="0">
                <a:solidFill>
                  <a:srgbClr val="FEFB4B"/>
                </a:solidFill>
                <a:uFill>
                  <a:solidFill>
                    <a:srgbClr val="FFFF00"/>
                  </a:solidFill>
                </a:uFill>
              </a:rPr>
              <a:t>COMFORT</a:t>
            </a:r>
          </a:p>
        </p:txBody>
      </p:sp>
      <p:sp>
        <p:nvSpPr>
          <p:cNvPr id="134" name="Shape 134"/>
          <p:cNvSpPr/>
          <p:nvPr/>
        </p:nvSpPr>
        <p:spPr>
          <a:xfrm>
            <a:off x="128732" y="5406514"/>
            <a:ext cx="8924638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/>
            <a:r>
              <a:rPr sz="3500" dirty="0">
                <a:solidFill>
                  <a:srgbClr val="FFFFFF"/>
                </a:solidFill>
                <a:latin typeface="Bliss-Bold"/>
                <a:ea typeface="Bliss-Bold"/>
                <a:cs typeface="Bliss-Bold"/>
                <a:sym typeface="Bliss-Bold"/>
              </a:rPr>
              <a:t>     </a:t>
            </a:r>
            <a:r>
              <a:rPr sz="3600" dirty="0">
                <a:solidFill>
                  <a:srgbClr val="FFFFFF"/>
                </a:solidFill>
                <a:latin typeface="Arial Black"/>
                <a:ea typeface="Bliss-Bold"/>
                <a:cs typeface="Arial Black"/>
                <a:sym typeface="Bliss-Bold"/>
              </a:rPr>
              <a:t>Transition can be scary!</a:t>
            </a:r>
          </a:p>
          <a:p>
            <a:pPr lvl="0" algn="ctr"/>
            <a:r>
              <a:rPr sz="3600" dirty="0">
                <a:solidFill>
                  <a:srgbClr val="FFFFFF"/>
                </a:solidFill>
                <a:latin typeface="Arial Black"/>
                <a:ea typeface="Bliss-Bold"/>
                <a:cs typeface="Arial Black"/>
                <a:sym typeface="Bliss-Bold"/>
              </a:rPr>
              <a:t>How did you feel on your first day?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image8.jpeg" descr="Summer-Schools-2015-copy6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Shape 137"/>
          <p:cNvSpPr>
            <a:spLocks noGrp="1"/>
          </p:cNvSpPr>
          <p:nvPr>
            <p:ph type="body" idx="1"/>
          </p:nvPr>
        </p:nvSpPr>
        <p:spPr>
          <a:xfrm>
            <a:off x="318005" y="2210513"/>
            <a:ext cx="8625770" cy="4525964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/>
          <a:p>
            <a:pPr lvl="0" defTabSz="914400">
              <a:buClr>
                <a:srgbClr val="EC008C"/>
              </a:buClr>
              <a:defRPr sz="1800"/>
            </a:pPr>
            <a:r>
              <a:rPr sz="2800" b="1" dirty="0">
                <a:solidFill>
                  <a:srgbClr val="FFFF00"/>
                </a:solidFill>
                <a:uFill>
                  <a:solidFill>
                    <a:srgbClr val="EC008C"/>
                  </a:solidFill>
                </a:uFill>
                <a:latin typeface="Arial"/>
                <a:cs typeface="Arial"/>
              </a:rPr>
              <a:t>All</a:t>
            </a:r>
            <a:r>
              <a:rPr sz="2800" dirty="0">
                <a:solidFill>
                  <a:schemeClr val="bg1"/>
                </a:solidFill>
                <a:uFill>
                  <a:solidFill/>
                </a:uFill>
                <a:latin typeface="Arial"/>
                <a:cs typeface="Arial"/>
              </a:rPr>
              <a:t> explain your role as a </a:t>
            </a:r>
            <a:r>
              <a:rPr lang="en-GB" sz="2800" dirty="0" smtClean="0">
                <a:solidFill>
                  <a:schemeClr val="bg1"/>
                </a:solidFill>
                <a:uFill>
                  <a:solidFill/>
                </a:uFill>
                <a:latin typeface="Arial"/>
                <a:cs typeface="Arial"/>
              </a:rPr>
              <a:t>M</a:t>
            </a:r>
            <a:r>
              <a:rPr sz="2800" dirty="0" smtClean="0">
                <a:solidFill>
                  <a:schemeClr val="bg1"/>
                </a:solidFill>
                <a:uFill>
                  <a:solidFill/>
                </a:uFill>
                <a:latin typeface="Arial"/>
                <a:cs typeface="Arial"/>
              </a:rPr>
              <a:t>entor    </a:t>
            </a:r>
            <a:endParaRPr sz="2800" dirty="0">
              <a:solidFill>
                <a:schemeClr val="bg1"/>
              </a:solidFill>
              <a:uFill>
                <a:solidFill/>
              </a:uFill>
              <a:latin typeface="Arial"/>
              <a:cs typeface="Arial"/>
            </a:endParaRPr>
          </a:p>
          <a:p>
            <a:pPr lvl="0" defTabSz="914400">
              <a:buClr>
                <a:srgbClr val="EC008C"/>
              </a:buClr>
              <a:defRPr sz="1800"/>
            </a:pPr>
            <a:endParaRPr sz="2800" dirty="0">
              <a:solidFill>
                <a:schemeClr val="bg1"/>
              </a:solidFill>
              <a:uFill>
                <a:solidFill/>
              </a:uFill>
              <a:latin typeface="Arial"/>
              <a:cs typeface="Arial"/>
            </a:endParaRPr>
          </a:p>
          <a:p>
            <a:pPr lvl="0" defTabSz="914400">
              <a:buClr>
                <a:srgbClr val="EC008C"/>
              </a:buClr>
              <a:defRPr sz="1800"/>
            </a:pPr>
            <a:r>
              <a:rPr sz="2800" b="1" dirty="0">
                <a:solidFill>
                  <a:srgbClr val="FFFF00"/>
                </a:solidFill>
                <a:uFill>
                  <a:solidFill>
                    <a:srgbClr val="EC008C"/>
                  </a:solidFill>
                </a:uFill>
                <a:latin typeface="Arial"/>
                <a:cs typeface="Arial"/>
              </a:rPr>
              <a:t>All</a:t>
            </a:r>
            <a:r>
              <a:rPr sz="2800" dirty="0">
                <a:solidFill>
                  <a:schemeClr val="bg1"/>
                </a:solidFill>
                <a:uFill>
                  <a:solidFill/>
                </a:uFill>
                <a:latin typeface="Arial"/>
                <a:cs typeface="Arial"/>
              </a:rPr>
              <a:t> identify the key skills pupils need </a:t>
            </a:r>
            <a:r>
              <a:rPr sz="2800" dirty="0" smtClean="0">
                <a:solidFill>
                  <a:schemeClr val="bg1"/>
                </a:solidFill>
                <a:uFill>
                  <a:solidFill/>
                </a:uFill>
                <a:latin typeface="Arial"/>
                <a:cs typeface="Arial"/>
              </a:rPr>
              <a:t>in</a:t>
            </a:r>
            <a:r>
              <a:rPr lang="en-US" sz="2800" dirty="0" smtClean="0">
                <a:solidFill>
                  <a:schemeClr val="bg1"/>
                </a:solidFill>
                <a:uFill>
                  <a:solidFill/>
                </a:uFill>
                <a:latin typeface="Arial"/>
                <a:cs typeface="Arial"/>
              </a:rPr>
              <a:t> </a:t>
            </a:r>
            <a:r>
              <a:rPr sz="2800" dirty="0" smtClean="0">
                <a:solidFill>
                  <a:schemeClr val="bg1"/>
                </a:solidFill>
                <a:uFill>
                  <a:solidFill/>
                </a:uFill>
                <a:latin typeface="Arial"/>
                <a:cs typeface="Arial"/>
              </a:rPr>
              <a:t>Y</a:t>
            </a:r>
            <a:r>
              <a:rPr lang="en-GB" sz="2800" dirty="0" smtClean="0">
                <a:solidFill>
                  <a:schemeClr val="bg1"/>
                </a:solidFill>
                <a:uFill>
                  <a:solidFill/>
                </a:uFill>
                <a:latin typeface="Arial"/>
                <a:cs typeface="Arial"/>
              </a:rPr>
              <a:t>ear </a:t>
            </a:r>
            <a:r>
              <a:rPr sz="2800" dirty="0" smtClean="0">
                <a:solidFill>
                  <a:schemeClr val="bg1"/>
                </a:solidFill>
                <a:uFill>
                  <a:solidFill/>
                </a:uFill>
                <a:latin typeface="Arial"/>
                <a:cs typeface="Arial"/>
              </a:rPr>
              <a:t>7</a:t>
            </a:r>
            <a:endParaRPr sz="2800" dirty="0">
              <a:solidFill>
                <a:schemeClr val="bg1"/>
              </a:solidFill>
              <a:uFill>
                <a:solidFill/>
              </a:uFill>
              <a:latin typeface="Arial"/>
              <a:cs typeface="Arial"/>
            </a:endParaRPr>
          </a:p>
          <a:p>
            <a:pPr lvl="0" defTabSz="914400">
              <a:buClr>
                <a:srgbClr val="EC008C"/>
              </a:buClr>
              <a:defRPr sz="1800"/>
            </a:pPr>
            <a:endParaRPr sz="2800" b="1" dirty="0">
              <a:solidFill>
                <a:schemeClr val="bg1"/>
              </a:solidFill>
              <a:uFill>
                <a:solidFill>
                  <a:srgbClr val="EC008C"/>
                </a:solidFill>
              </a:uFill>
              <a:latin typeface="Arial"/>
              <a:cs typeface="Arial"/>
            </a:endParaRPr>
          </a:p>
          <a:p>
            <a:pPr lvl="0" defTabSz="914400">
              <a:buClr>
                <a:srgbClr val="EC008C"/>
              </a:buClr>
              <a:defRPr sz="1800"/>
            </a:pPr>
            <a:r>
              <a:rPr sz="2800" b="1" dirty="0">
                <a:solidFill>
                  <a:srgbClr val="FFFF00"/>
                </a:solidFill>
                <a:uFill>
                  <a:solidFill>
                    <a:srgbClr val="EC008C"/>
                  </a:solidFill>
                </a:uFill>
                <a:latin typeface="Arial"/>
                <a:cs typeface="Arial"/>
              </a:rPr>
              <a:t>Many</a:t>
            </a:r>
            <a:r>
              <a:rPr sz="2800" b="1" dirty="0">
                <a:solidFill>
                  <a:schemeClr val="bg1"/>
                </a:solidFill>
                <a:uFill>
                  <a:solidFill>
                    <a:srgbClr val="EC008C"/>
                  </a:solidFill>
                </a:uFill>
                <a:latin typeface="Arial"/>
                <a:cs typeface="Arial"/>
              </a:rPr>
              <a:t> </a:t>
            </a:r>
            <a:r>
              <a:rPr sz="2800" dirty="0">
                <a:solidFill>
                  <a:schemeClr val="bg1"/>
                </a:solidFill>
                <a:uFill>
                  <a:solidFill/>
                </a:uFill>
                <a:latin typeface="Arial"/>
                <a:cs typeface="Arial"/>
              </a:rPr>
              <a:t>explain the mentoring process (</a:t>
            </a:r>
            <a:r>
              <a:rPr sz="2800" dirty="0" smtClean="0">
                <a:solidFill>
                  <a:schemeClr val="bg1"/>
                </a:solidFill>
                <a:uFill>
                  <a:solidFill/>
                </a:uFill>
                <a:latin typeface="Arial"/>
                <a:cs typeface="Arial"/>
              </a:rPr>
              <a:t>4Rs</a:t>
            </a:r>
            <a:r>
              <a:rPr sz="2800" dirty="0">
                <a:solidFill>
                  <a:schemeClr val="bg1"/>
                </a:solidFill>
                <a:uFill>
                  <a:solidFill/>
                </a:uFill>
                <a:latin typeface="Arial"/>
                <a:cs typeface="Arial"/>
              </a:rPr>
              <a:t>)</a:t>
            </a:r>
          </a:p>
          <a:p>
            <a:pPr lvl="0" defTabSz="914400">
              <a:buClr>
                <a:srgbClr val="EC008C"/>
              </a:buClr>
              <a:defRPr sz="1800"/>
            </a:pPr>
            <a:endParaRPr sz="2800" dirty="0">
              <a:solidFill>
                <a:schemeClr val="bg1"/>
              </a:solidFill>
              <a:uFill>
                <a:solidFill/>
              </a:uFill>
              <a:latin typeface="Arial"/>
              <a:cs typeface="Arial"/>
            </a:endParaRPr>
          </a:p>
          <a:p>
            <a:pPr lvl="0" defTabSz="914400">
              <a:buClr>
                <a:srgbClr val="EC008C"/>
              </a:buClr>
              <a:defRPr sz="1800"/>
            </a:pPr>
            <a:r>
              <a:rPr sz="2800" b="1" dirty="0">
                <a:solidFill>
                  <a:srgbClr val="FFFF00"/>
                </a:solidFill>
                <a:uFill>
                  <a:solidFill>
                    <a:srgbClr val="EC008C"/>
                  </a:solidFill>
                </a:uFill>
                <a:latin typeface="Arial"/>
                <a:cs typeface="Arial"/>
              </a:rPr>
              <a:t>Some</a:t>
            </a:r>
            <a:r>
              <a:rPr sz="2800" dirty="0">
                <a:solidFill>
                  <a:schemeClr val="bg1"/>
                </a:solidFill>
                <a:uFill>
                  <a:solidFill/>
                </a:uFill>
                <a:latin typeface="Arial"/>
                <a:cs typeface="Arial"/>
              </a:rPr>
              <a:t> begin to plan a mentoring </a:t>
            </a:r>
            <a:r>
              <a:rPr sz="2800" dirty="0">
                <a:solidFill>
                  <a:srgbClr val="FFFFFF"/>
                </a:solidFill>
                <a:uFill>
                  <a:solidFill/>
                </a:uFill>
                <a:latin typeface="Arial"/>
                <a:cs typeface="Arial"/>
              </a:rPr>
              <a:t>task </a:t>
            </a:r>
          </a:p>
        </p:txBody>
      </p:sp>
      <p:sp>
        <p:nvSpPr>
          <p:cNvPr id="138" name="Shape 138"/>
          <p:cNvSpPr/>
          <p:nvPr/>
        </p:nvSpPr>
        <p:spPr>
          <a:xfrm>
            <a:off x="2652141" y="599273"/>
            <a:ext cx="4176465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4600" b="1">
                <a:solidFill>
                  <a:srgbClr val="FFFFFF"/>
                </a:solidFill>
                <a:latin typeface="Bliss-Bold"/>
                <a:ea typeface="Bliss-Bold"/>
                <a:cs typeface="Bliss-Bold"/>
                <a:sym typeface="Bliss-Bold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000" b="0" dirty="0">
                <a:solidFill>
                  <a:srgbClr val="FFFFFF"/>
                </a:solidFill>
                <a:latin typeface="Arial Black"/>
                <a:cs typeface="Arial Black"/>
              </a:rPr>
              <a:t>Outcomes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1" build="p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image8.jpeg" descr="Summer-Schools-2015-copy6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Shape 141"/>
          <p:cNvSpPr/>
          <p:nvPr/>
        </p:nvSpPr>
        <p:spPr>
          <a:xfrm>
            <a:off x="533399" y="2583181"/>
            <a:ext cx="8077202" cy="3170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4200" i="1">
                <a:solidFill>
                  <a:srgbClr val="FFFFFF"/>
                </a:solidFill>
                <a:latin typeface="Bliss-Bold"/>
                <a:ea typeface="Bliss-Bold"/>
                <a:cs typeface="Bliss-Bold"/>
                <a:sym typeface="Bliss-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4000" b="1" i="0" dirty="0">
                <a:solidFill>
                  <a:srgbClr val="FFFFFF"/>
                </a:solidFill>
                <a:latin typeface="Arial"/>
                <a:cs typeface="Arial"/>
              </a:rPr>
              <a:t>Summer School helps Year </a:t>
            </a:r>
            <a:r>
              <a:rPr sz="4000" b="1" i="0" dirty="0" smtClean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lang="en-GB" sz="4000" b="1" i="0" dirty="0" smtClean="0">
                <a:solidFill>
                  <a:srgbClr val="FFFFFF"/>
                </a:solidFill>
                <a:latin typeface="Arial"/>
                <a:cs typeface="Arial"/>
              </a:rPr>
              <a:t> pupils</a:t>
            </a:r>
            <a:r>
              <a:rPr sz="4000" b="1" i="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b="1" i="0" dirty="0">
                <a:solidFill>
                  <a:srgbClr val="FFFFFF"/>
                </a:solidFill>
                <a:latin typeface="Arial"/>
                <a:cs typeface="Arial"/>
              </a:rPr>
              <a:t>feel confident about </a:t>
            </a:r>
            <a:r>
              <a:rPr sz="4000" b="1" i="0" dirty="0" smtClean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4000" b="1" i="0" dirty="0">
                <a:solidFill>
                  <a:srgbClr val="FFFFFF"/>
                </a:solidFill>
                <a:latin typeface="Arial"/>
                <a:cs typeface="Arial"/>
              </a:rPr>
              <a:t>move to secondary school and develop </a:t>
            </a:r>
            <a:r>
              <a:rPr sz="4000" b="1" i="0" dirty="0" smtClean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4000" b="1" i="0" dirty="0">
                <a:solidFill>
                  <a:srgbClr val="FFFFFF"/>
                </a:solidFill>
                <a:latin typeface="Arial"/>
                <a:cs typeface="Arial"/>
              </a:rPr>
              <a:t>skills they will need </a:t>
            </a:r>
            <a:r>
              <a:rPr sz="4000" b="1" i="0" dirty="0" smtClean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4000" b="1" i="0" dirty="0">
                <a:solidFill>
                  <a:srgbClr val="FFFFFF"/>
                </a:solidFill>
                <a:latin typeface="Arial"/>
                <a:cs typeface="Arial"/>
              </a:rPr>
              <a:t>be </a:t>
            </a:r>
            <a:r>
              <a:rPr sz="4000" b="1" i="0" dirty="0" smtClean="0">
                <a:solidFill>
                  <a:srgbClr val="FFFFFF"/>
                </a:solidFill>
                <a:latin typeface="Arial"/>
                <a:cs typeface="Arial"/>
              </a:rPr>
              <a:t>successful</a:t>
            </a:r>
            <a:endParaRPr sz="4000" b="1" i="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age3.jpeg" descr="Summer-Schools-2015-copy3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Shape 144"/>
          <p:cNvSpPr/>
          <p:nvPr/>
        </p:nvSpPr>
        <p:spPr>
          <a:xfrm>
            <a:off x="587318" y="2451131"/>
            <a:ext cx="7969364" cy="3600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/>
            <a:endParaRPr i="1" dirty="0"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en-GB" sz="3000" b="1" dirty="0" smtClean="0">
                <a:solidFill>
                  <a:srgbClr val="FFFFFF"/>
                </a:solidFill>
                <a:latin typeface="Arial"/>
                <a:ea typeface="Bliss"/>
                <a:cs typeface="Arial"/>
                <a:sym typeface="Bliss"/>
              </a:rPr>
              <a:t>Pupils:</a:t>
            </a:r>
            <a:endParaRPr sz="3000" b="1" dirty="0">
              <a:solidFill>
                <a:srgbClr val="FFFFFF"/>
              </a:solidFill>
              <a:latin typeface="Arial"/>
              <a:ea typeface="Bliss"/>
              <a:cs typeface="Arial"/>
              <a:sym typeface="Bliss"/>
            </a:endParaRPr>
          </a:p>
          <a:p>
            <a:pPr lvl="0">
              <a:buClr>
                <a:srgbClr val="FFFFFF"/>
              </a:buClr>
              <a:buSzPct val="100000"/>
              <a:buFont typeface="Arial"/>
              <a:buChar char="•"/>
            </a:pPr>
            <a:r>
              <a:rPr sz="3000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 Find their way </a:t>
            </a:r>
            <a:r>
              <a:rPr lang="en-GB" sz="3000" dirty="0" smtClean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a</a:t>
            </a:r>
            <a:r>
              <a:rPr sz="3000" dirty="0" smtClean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round</a:t>
            </a:r>
            <a:endParaRPr dirty="0">
              <a:latin typeface="Arial"/>
              <a:ea typeface="Calibri"/>
              <a:cs typeface="Arial"/>
              <a:sym typeface="Calibri"/>
            </a:endParaRPr>
          </a:p>
          <a:p>
            <a:pPr lvl="0">
              <a:buClr>
                <a:srgbClr val="FFFFFF"/>
              </a:buClr>
              <a:buSzPct val="100000"/>
              <a:buFont typeface="Arial"/>
              <a:buChar char="•"/>
            </a:pPr>
            <a:r>
              <a:rPr sz="3000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 Make new friends </a:t>
            </a:r>
            <a:endParaRPr dirty="0">
              <a:latin typeface="Arial"/>
              <a:ea typeface="Calibri"/>
              <a:cs typeface="Arial"/>
              <a:sym typeface="Calibri"/>
            </a:endParaRPr>
          </a:p>
          <a:p>
            <a:pPr lvl="0">
              <a:buClr>
                <a:srgbClr val="FFFFFF"/>
              </a:buClr>
              <a:buSzPct val="100000"/>
              <a:buFont typeface="Arial"/>
              <a:buChar char="•"/>
            </a:pPr>
            <a:r>
              <a:rPr sz="3000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 Try exciting activities </a:t>
            </a:r>
            <a:endParaRPr dirty="0">
              <a:latin typeface="Arial"/>
              <a:ea typeface="Calibri"/>
              <a:cs typeface="Arial"/>
              <a:sym typeface="Calibri"/>
            </a:endParaRPr>
          </a:p>
          <a:p>
            <a:pPr lvl="0">
              <a:buClr>
                <a:srgbClr val="FFFFFF"/>
              </a:buClr>
              <a:buSzPct val="100000"/>
              <a:buFont typeface="Arial"/>
              <a:buChar char="•"/>
            </a:pPr>
            <a:r>
              <a:rPr sz="3000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 Develop skills to help in Year 7</a:t>
            </a:r>
            <a:endParaRPr dirty="0">
              <a:latin typeface="Arial"/>
              <a:ea typeface="Calibri"/>
              <a:cs typeface="Arial"/>
              <a:sym typeface="Calibri"/>
            </a:endParaRPr>
          </a:p>
          <a:p>
            <a:pPr lvl="0">
              <a:buClr>
                <a:srgbClr val="FFFFFF"/>
              </a:buClr>
              <a:buSzPct val="100000"/>
              <a:buFont typeface="Arial"/>
              <a:buChar char="•"/>
            </a:pPr>
            <a:r>
              <a:rPr sz="3000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 Improve their confidence</a:t>
            </a:r>
            <a:endParaRPr dirty="0">
              <a:latin typeface="Arial"/>
              <a:ea typeface="Calibri"/>
              <a:cs typeface="Arial"/>
              <a:sym typeface="Calibri"/>
            </a:endParaRPr>
          </a:p>
          <a:p>
            <a:pPr lvl="0">
              <a:buClr>
                <a:srgbClr val="FFFFFF"/>
              </a:buClr>
              <a:buSzPct val="100000"/>
              <a:buFont typeface="Arial"/>
              <a:buChar char="•"/>
            </a:pPr>
            <a:r>
              <a:rPr sz="3000" dirty="0">
                <a:solidFill>
                  <a:srgbClr val="FFFFFF"/>
                </a:solidFill>
                <a:latin typeface="Arial"/>
                <a:ea typeface="Bliss-Bold"/>
                <a:cs typeface="Arial"/>
                <a:sym typeface="Bliss-Bold"/>
              </a:rPr>
              <a:t> Meet a famous person!</a:t>
            </a:r>
          </a:p>
        </p:txBody>
      </p:sp>
      <p:sp>
        <p:nvSpPr>
          <p:cNvPr id="145" name="Shape 145"/>
          <p:cNvSpPr/>
          <p:nvPr/>
        </p:nvSpPr>
        <p:spPr>
          <a:xfrm>
            <a:off x="2771799" y="650449"/>
            <a:ext cx="3816426" cy="1938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500" b="1">
                <a:solidFill>
                  <a:srgbClr val="FFFFFF"/>
                </a:solidFill>
                <a:latin typeface="Bliss-Bold"/>
                <a:ea typeface="Bliss-Bold"/>
                <a:cs typeface="Bliss-Bold"/>
                <a:sym typeface="Bliss-Bold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000" b="1" dirty="0">
                <a:solidFill>
                  <a:srgbClr val="FFFFFF"/>
                </a:solidFill>
                <a:latin typeface="Arial"/>
                <a:cs typeface="Arial"/>
              </a:rPr>
              <a:t>What happens at Summer </a:t>
            </a:r>
            <a:r>
              <a:rPr lang="en-GB" sz="4000" b="1" dirty="0" smtClean="0">
                <a:solidFill>
                  <a:srgbClr val="FFFFFF"/>
                </a:solidFill>
                <a:latin typeface="Arial"/>
                <a:cs typeface="Arial"/>
              </a:rPr>
              <a:t>School</a:t>
            </a:r>
            <a:r>
              <a:rPr sz="4000" b="1" dirty="0" smtClean="0">
                <a:solidFill>
                  <a:srgbClr val="FFFFFF"/>
                </a:solidFill>
                <a:latin typeface="Arial"/>
                <a:cs typeface="Arial"/>
              </a:rPr>
              <a:t>?</a:t>
            </a:r>
            <a:endParaRPr sz="4000" dirty="0">
              <a:latin typeface="Arial"/>
              <a:ea typeface="Calibri"/>
              <a:cs typeface="Arial"/>
              <a:sym typeface="Calibri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822</Words>
  <Application>Microsoft Macintosh PowerPoint</Application>
  <PresentationFormat>On-screen Show (4:3)</PresentationFormat>
  <Paragraphs>191</Paragraphs>
  <Slides>45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Human Knot </vt:lpstr>
      <vt:lpstr>PowerPoint Presentation</vt:lpstr>
      <vt:lpstr>PowerPoint Presentation</vt:lpstr>
      <vt:lpstr>PowerPoint Presentation</vt:lpstr>
      <vt:lpstr>Pair and share </vt:lpstr>
      <vt:lpstr>Break</vt:lpstr>
      <vt:lpstr>PowerPoint Presentation</vt:lpstr>
      <vt:lpstr>Activity </vt:lpstr>
      <vt:lpstr>Review</vt:lpstr>
      <vt:lpstr>Skills to be successful?</vt:lpstr>
      <vt:lpstr>Card Sort </vt:lpstr>
      <vt:lpstr>Cog Theory</vt:lpstr>
      <vt:lpstr>For Year 7s?</vt:lpstr>
      <vt:lpstr>Booklets</vt:lpstr>
      <vt:lpstr>Booklets</vt:lpstr>
      <vt:lpstr>Mentoring Task REFOCUS!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Review </vt:lpstr>
      <vt:lpstr>PowerPoint Presentation</vt:lpstr>
      <vt:lpstr>iiMovie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</dc:creator>
  <cp:lastModifiedBy>Jolene Barrett</cp:lastModifiedBy>
  <cp:revision>16</cp:revision>
  <dcterms:modified xsi:type="dcterms:W3CDTF">2017-07-06T17:18:58Z</dcterms:modified>
</cp:coreProperties>
</file>